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53"/>
  </p:notesMasterIdLst>
  <p:sldIdLst>
    <p:sldId id="256" r:id="rId2"/>
    <p:sldId id="257" r:id="rId3"/>
    <p:sldId id="259" r:id="rId4"/>
    <p:sldId id="260" r:id="rId5"/>
    <p:sldId id="277" r:id="rId6"/>
    <p:sldId id="278" r:id="rId7"/>
    <p:sldId id="279" r:id="rId8"/>
    <p:sldId id="289" r:id="rId9"/>
    <p:sldId id="285" r:id="rId10"/>
    <p:sldId id="280" r:id="rId11"/>
    <p:sldId id="286" r:id="rId12"/>
    <p:sldId id="287" r:id="rId13"/>
    <p:sldId id="288" r:id="rId14"/>
    <p:sldId id="290" r:id="rId15"/>
    <p:sldId id="291" r:id="rId16"/>
    <p:sldId id="292" r:id="rId17"/>
    <p:sldId id="329" r:id="rId18"/>
    <p:sldId id="293" r:id="rId19"/>
    <p:sldId id="294" r:id="rId20"/>
    <p:sldId id="295" r:id="rId21"/>
    <p:sldId id="296" r:id="rId22"/>
    <p:sldId id="332" r:id="rId23"/>
    <p:sldId id="297" r:id="rId24"/>
    <p:sldId id="298" r:id="rId25"/>
    <p:sldId id="299" r:id="rId26"/>
    <p:sldId id="301" r:id="rId27"/>
    <p:sldId id="338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3" r:id="rId38"/>
    <p:sldId id="315" r:id="rId39"/>
    <p:sldId id="339" r:id="rId40"/>
    <p:sldId id="340" r:id="rId41"/>
    <p:sldId id="341" r:id="rId42"/>
    <p:sldId id="317" r:id="rId43"/>
    <p:sldId id="342" r:id="rId44"/>
    <p:sldId id="320" r:id="rId45"/>
    <p:sldId id="321" r:id="rId46"/>
    <p:sldId id="322" r:id="rId47"/>
    <p:sldId id="323" r:id="rId48"/>
    <p:sldId id="343" r:id="rId49"/>
    <p:sldId id="324" r:id="rId50"/>
    <p:sldId id="344" r:id="rId51"/>
    <p:sldId id="345" r:id="rId5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F96E222-3E4D-4A05-A9D5-4FB82967873B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8E3FD9CD-19D5-4BF4-8A33-44F416F70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883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FD9CD-19D5-4BF4-8A33-44F416F70C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6856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927B8E8-60BD-4187-B1DE-81882E75B9FA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64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42560CD-B338-4E3D-9C3B-69467B71A322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6157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77CB503-E684-4135-8AB4-88BC15A75BE9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094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1F790D4-236F-47BE-B411-B418C9E8CDC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780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AE3B47F-3F2F-4BCF-B954-23234B7E135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275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00A9D14-5679-4766-ACDF-0B3EE2E9274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9492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AF7F40B-0942-46D6-B76C-58B4FA97B7C1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012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BBC8611-F830-44BE-9033-DA95BAAF7CCD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449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854B9E1-64CD-421B-99C2-6D75C2D7ECD1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245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BF0CD1D-35D3-46BE-89AC-EDDB5B87A37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56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436D256-84AA-4737-9853-E16DB60ADB37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087013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793CFCD-BFF0-4495-9000-FA76FEF41453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7677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60FBDC8-9774-4B49-8001-2267798143AC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1729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DADB244-1AFA-46D2-9731-68105570065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137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63844768-C7D0-461A-B4CF-319211CD407B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035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4A66A24-62BC-4856-8446-A5327F9D0D90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528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A412D1A-41D4-48B7-A96E-E6C5F368CF30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835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38F9795-CAD2-42AC-8C4C-66B6C6C9DEC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129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B75B8BA5-A2D2-40AD-BE71-6A7C7A473F9F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962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9B9C9AF-F36A-4346-B1B7-43295E7BB4C9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747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99DABAD-542A-4EF2-AFAA-E718E318D803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87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D73A9314-F684-429A-BFB9-C9882CD69D01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1304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C736C73-0323-4614-93CB-C6B9DBE8F045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441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BD25AB3-0020-4082-9BE3-1E7FEDDD7EB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6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5D96F9B-CBEC-4144-BA55-5A8D8BDEC1E0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0923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69D7BE5-FD1C-4B0F-8C74-20E94D9746ED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137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69D7BE5-FD1C-4B0F-8C74-20E94D9746ED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6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FD9CD-19D5-4BF4-8A33-44F416F70C6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616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5D96F9B-CBEC-4144-BA55-5A8D8BDEC1E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935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4B596AB8-734F-462C-B4BA-8E54536CE84C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155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649A859-1EB3-472E-BDC4-02F95BBB0A9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483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0A024763-1305-4090-8C2C-E103072240EA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377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7D0A9304-2990-49F9-9438-91FAD15A405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597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21941" indent="-277670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10680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54951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999223" indent="-222136" defTabSz="939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43495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87767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32038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76311" indent="-222136" defTabSz="93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06A64CE-DE39-46BE-9005-A1E12A8800EB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97" y="4447772"/>
            <a:ext cx="5191084" cy="4212454"/>
          </a:xfrm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861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10/15/2013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014B48-3B1D-41EC-BC76-F97001C11ED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jpeg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ridirectory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Heat Transfer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 smtClean="0"/>
              <a:t>Plate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0" y="6402903"/>
            <a:ext cx="2133600" cy="365125"/>
          </a:xfrm>
        </p:spPr>
        <p:txBody>
          <a:bodyPr/>
          <a:lstStyle/>
          <a:p>
            <a:r>
              <a:rPr lang="en-US" sz="2400" dirty="0" smtClean="0"/>
              <a:t>10/15/2014</a:t>
            </a:r>
            <a:endParaRPr lang="en-US" sz="2400" dirty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314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60" y="609600"/>
            <a:ext cx="7772400" cy="990600"/>
          </a:xfrm>
        </p:spPr>
        <p:txBody>
          <a:bodyPr/>
          <a:lstStyle/>
          <a:p>
            <a:r>
              <a:rPr lang="en-US" dirty="0" smtClean="0"/>
              <a:t>Flow Arrangement – One Pass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00" b="4000"/>
          <a:stretch/>
        </p:blipFill>
        <p:spPr bwMode="auto">
          <a:xfrm>
            <a:off x="381000" y="1543844"/>
            <a:ext cx="74660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91200" y="1543844"/>
            <a:ext cx="3048000" cy="19613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All connections on fixed end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pass only may be specified.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7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819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Flow Arrangement – Multi Pass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24000"/>
            <a:ext cx="6323011" cy="521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752600"/>
            <a:ext cx="30480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Connections on moveable end – must disconnect for servicing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021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896112"/>
          </a:xfrm>
        </p:spPr>
        <p:txBody>
          <a:bodyPr/>
          <a:lstStyle/>
          <a:p>
            <a:r>
              <a:rPr lang="en-US" dirty="0" smtClean="0"/>
              <a:t>Two corrugation types; H, L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025" y="2078177"/>
            <a:ext cx="3276600" cy="374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3072" y="2078177"/>
            <a:ext cx="4056528" cy="3723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073091" y="1574940"/>
            <a:ext cx="6858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rgbClr val="FF0033"/>
              </a:buClr>
              <a:buSzPct val="75000"/>
              <a:buFont typeface="ZapfDingbats"/>
              <a:buNone/>
            </a:pPr>
            <a:r>
              <a:rPr lang="en-US" sz="2700" b="1" dirty="0">
                <a:solidFill>
                  <a:srgbClr val="000000"/>
                </a:solidFill>
                <a:ea typeface="MS PGothic" pitchFamily="34" charset="-128"/>
              </a:rPr>
              <a:t>H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80553" y="1569703"/>
            <a:ext cx="685800" cy="50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rgbClr val="FF0033"/>
              </a:buClr>
              <a:buSzPct val="75000"/>
              <a:buFont typeface="ZapfDingbats"/>
              <a:buNone/>
            </a:pPr>
            <a:r>
              <a:rPr lang="en-US" sz="2700" b="1" dirty="0" smtClean="0">
                <a:solidFill>
                  <a:srgbClr val="000000"/>
                </a:solidFill>
                <a:ea typeface="MS PGothic" pitchFamily="34" charset="-128"/>
              </a:rPr>
              <a:t>L</a:t>
            </a:r>
            <a:endParaRPr lang="en-US" sz="27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39180" y="3898745"/>
            <a:ext cx="30480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 Chevron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Press Drop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Heat Transfer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495800" y="3898745"/>
            <a:ext cx="30480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0° Chevron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Press Drop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Heat Transfer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10" name="Picture 9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28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62000" y="1981200"/>
            <a:ext cx="716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85800" y="1981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6389" name="Picture 5" descr="SB_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351358"/>
            <a:ext cx="6921500" cy="410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003300" y="5546072"/>
            <a:ext cx="7150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prstClr val="black"/>
                </a:solidFill>
              </a:rPr>
              <a:t>    H – H                  </a:t>
            </a:r>
            <a:r>
              <a:rPr lang="en-US" sz="2800" b="1" dirty="0" err="1">
                <a:solidFill>
                  <a:prstClr val="black"/>
                </a:solidFill>
              </a:rPr>
              <a:t>H</a:t>
            </a:r>
            <a:r>
              <a:rPr lang="en-US" sz="2800" b="1" dirty="0">
                <a:solidFill>
                  <a:prstClr val="black"/>
                </a:solidFill>
              </a:rPr>
              <a:t> – </a:t>
            </a:r>
            <a:r>
              <a:rPr lang="en-US" sz="2800" b="1" dirty="0" smtClean="0">
                <a:solidFill>
                  <a:prstClr val="black"/>
                </a:solidFill>
              </a:rPr>
              <a:t>L                 </a:t>
            </a:r>
            <a:r>
              <a:rPr lang="en-US" sz="2800" b="1" dirty="0" err="1" smtClean="0">
                <a:solidFill>
                  <a:prstClr val="black"/>
                </a:solidFill>
              </a:rPr>
              <a:t>L</a:t>
            </a:r>
            <a:r>
              <a:rPr lang="en-US" sz="2800" b="1" dirty="0" smtClean="0">
                <a:solidFill>
                  <a:prstClr val="black"/>
                </a:solidFill>
              </a:rPr>
              <a:t> </a:t>
            </a:r>
            <a:r>
              <a:rPr lang="en-US" sz="2800" b="1" dirty="0">
                <a:solidFill>
                  <a:prstClr val="black"/>
                </a:solidFill>
              </a:rPr>
              <a:t>- </a:t>
            </a:r>
            <a:r>
              <a:rPr lang="en-US" sz="2800" b="1" dirty="0" smtClean="0">
                <a:solidFill>
                  <a:prstClr val="black"/>
                </a:solidFill>
              </a:rPr>
              <a:t>L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1295400" y="5334000"/>
            <a:ext cx="6096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 flipV="1">
            <a:off x="1752600" y="5181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1676400" y="50292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 flipV="1">
            <a:off x="1676400" y="48768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1676400" y="47244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H="1" flipV="1">
            <a:off x="1676400" y="4648200"/>
            <a:ext cx="152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1676400" y="44958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 flipV="1">
            <a:off x="1752600" y="4419600"/>
            <a:ext cx="152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1676400" y="43434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H="1" flipV="1">
            <a:off x="1676400" y="41148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V="1">
            <a:off x="1752600" y="4038600"/>
            <a:ext cx="1524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 flipV="1">
            <a:off x="1752600" y="38862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V="1">
            <a:off x="1676400" y="38100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 flipV="1">
            <a:off x="1676400" y="3733800"/>
            <a:ext cx="228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V="1">
            <a:off x="1676400" y="35814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H="1" flipV="1">
            <a:off x="1752600" y="34290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1752600" y="32766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 flipV="1">
            <a:off x="1752600" y="31242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V="1">
            <a:off x="1676400" y="2971800"/>
            <a:ext cx="228600" cy="228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0" name="Line 26"/>
          <p:cNvSpPr>
            <a:spLocks noChangeShapeType="1"/>
          </p:cNvSpPr>
          <p:nvPr/>
        </p:nvSpPr>
        <p:spPr bwMode="auto">
          <a:xfrm flipH="1" flipV="1">
            <a:off x="1752600" y="2895600"/>
            <a:ext cx="228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V="1">
            <a:off x="1676400" y="27432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H="1" flipV="1">
            <a:off x="1676400" y="2667000"/>
            <a:ext cx="228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 flipV="1">
            <a:off x="1752600" y="2514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4" name="Line 30"/>
          <p:cNvSpPr>
            <a:spLocks noChangeShapeType="1"/>
          </p:cNvSpPr>
          <p:nvPr/>
        </p:nvSpPr>
        <p:spPr bwMode="auto">
          <a:xfrm flipH="1" flipV="1">
            <a:off x="1752600" y="2438400"/>
            <a:ext cx="228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 flipV="1">
            <a:off x="1752600" y="22860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H="1" flipV="1">
            <a:off x="1752600" y="2133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V="1">
            <a:off x="1676400" y="20574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 flipV="1">
            <a:off x="1676400" y="1905000"/>
            <a:ext cx="2286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V="1">
            <a:off x="1752600" y="1752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 flipV="1">
            <a:off x="1447800" y="1295400"/>
            <a:ext cx="5334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 flipV="1">
            <a:off x="4038600" y="4953000"/>
            <a:ext cx="4572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 flipH="1" flipV="1">
            <a:off x="4267200" y="4800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 flipV="1">
            <a:off x="4267200" y="4419600"/>
            <a:ext cx="3048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 flipH="1" flipV="1">
            <a:off x="4191000" y="4343400"/>
            <a:ext cx="3048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5" name="Line 41"/>
          <p:cNvSpPr>
            <a:spLocks noChangeShapeType="1"/>
          </p:cNvSpPr>
          <p:nvPr/>
        </p:nvSpPr>
        <p:spPr bwMode="auto">
          <a:xfrm flipV="1">
            <a:off x="4191000" y="3886200"/>
            <a:ext cx="3048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6" name="Line 42"/>
          <p:cNvSpPr>
            <a:spLocks noChangeShapeType="1"/>
          </p:cNvSpPr>
          <p:nvPr/>
        </p:nvSpPr>
        <p:spPr bwMode="auto">
          <a:xfrm flipH="1" flipV="1">
            <a:off x="4267200" y="37338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7" name="Line 43"/>
          <p:cNvSpPr>
            <a:spLocks noChangeShapeType="1"/>
          </p:cNvSpPr>
          <p:nvPr/>
        </p:nvSpPr>
        <p:spPr bwMode="auto">
          <a:xfrm flipV="1">
            <a:off x="4267200" y="3429000"/>
            <a:ext cx="2286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8" name="Line 44"/>
          <p:cNvSpPr>
            <a:spLocks noChangeShapeType="1"/>
          </p:cNvSpPr>
          <p:nvPr/>
        </p:nvSpPr>
        <p:spPr bwMode="auto">
          <a:xfrm flipH="1" flipV="1">
            <a:off x="4267200" y="3276600"/>
            <a:ext cx="2286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29" name="Line 45"/>
          <p:cNvSpPr>
            <a:spLocks noChangeShapeType="1"/>
          </p:cNvSpPr>
          <p:nvPr/>
        </p:nvSpPr>
        <p:spPr bwMode="auto">
          <a:xfrm flipV="1">
            <a:off x="4267200" y="2895600"/>
            <a:ext cx="2286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0" name="Line 46"/>
          <p:cNvSpPr>
            <a:spLocks noChangeShapeType="1"/>
          </p:cNvSpPr>
          <p:nvPr/>
        </p:nvSpPr>
        <p:spPr bwMode="auto">
          <a:xfrm flipH="1" flipV="1">
            <a:off x="4267200" y="2819400"/>
            <a:ext cx="304800" cy="76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 flipV="1">
            <a:off x="4267200" y="2438400"/>
            <a:ext cx="304800" cy="381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 flipH="1" flipV="1">
            <a:off x="4343400" y="2362200"/>
            <a:ext cx="3048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3" name="Line 49"/>
          <p:cNvSpPr>
            <a:spLocks noChangeShapeType="1"/>
          </p:cNvSpPr>
          <p:nvPr/>
        </p:nvSpPr>
        <p:spPr bwMode="auto">
          <a:xfrm flipV="1">
            <a:off x="4267200" y="1905000"/>
            <a:ext cx="3048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4" name="Line 50"/>
          <p:cNvSpPr>
            <a:spLocks noChangeShapeType="1"/>
          </p:cNvSpPr>
          <p:nvPr/>
        </p:nvSpPr>
        <p:spPr bwMode="auto">
          <a:xfrm flipH="1" flipV="1">
            <a:off x="3962400" y="1371600"/>
            <a:ext cx="6096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5" name="Line 51"/>
          <p:cNvSpPr>
            <a:spLocks noChangeShapeType="1"/>
          </p:cNvSpPr>
          <p:nvPr/>
        </p:nvSpPr>
        <p:spPr bwMode="auto">
          <a:xfrm flipH="1">
            <a:off x="6553200" y="5029200"/>
            <a:ext cx="5334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6" name="Line 52"/>
          <p:cNvSpPr>
            <a:spLocks noChangeShapeType="1"/>
          </p:cNvSpPr>
          <p:nvPr/>
        </p:nvSpPr>
        <p:spPr bwMode="auto">
          <a:xfrm flipH="1" flipV="1">
            <a:off x="6629400" y="4572000"/>
            <a:ext cx="381000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7" name="Line 53"/>
          <p:cNvSpPr>
            <a:spLocks noChangeShapeType="1"/>
          </p:cNvSpPr>
          <p:nvPr/>
        </p:nvSpPr>
        <p:spPr bwMode="auto">
          <a:xfrm flipV="1">
            <a:off x="6705600" y="4038600"/>
            <a:ext cx="3810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8" name="Line 54"/>
          <p:cNvSpPr>
            <a:spLocks noChangeShapeType="1"/>
          </p:cNvSpPr>
          <p:nvPr/>
        </p:nvSpPr>
        <p:spPr bwMode="auto">
          <a:xfrm flipH="1" flipV="1">
            <a:off x="6629400" y="3581400"/>
            <a:ext cx="3810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39" name="Line 55"/>
          <p:cNvSpPr>
            <a:spLocks noChangeShapeType="1"/>
          </p:cNvSpPr>
          <p:nvPr/>
        </p:nvSpPr>
        <p:spPr bwMode="auto">
          <a:xfrm flipV="1">
            <a:off x="6705600" y="2971800"/>
            <a:ext cx="3810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40" name="Line 56"/>
          <p:cNvSpPr>
            <a:spLocks noChangeShapeType="1"/>
          </p:cNvSpPr>
          <p:nvPr/>
        </p:nvSpPr>
        <p:spPr bwMode="auto">
          <a:xfrm flipH="1" flipV="1">
            <a:off x="6629400" y="2514600"/>
            <a:ext cx="381000" cy="533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41" name="Line 57"/>
          <p:cNvSpPr>
            <a:spLocks noChangeShapeType="1"/>
          </p:cNvSpPr>
          <p:nvPr/>
        </p:nvSpPr>
        <p:spPr bwMode="auto">
          <a:xfrm flipV="1">
            <a:off x="6629400" y="1828800"/>
            <a:ext cx="533400" cy="762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42" name="Line 58"/>
          <p:cNvSpPr>
            <a:spLocks noChangeShapeType="1"/>
          </p:cNvSpPr>
          <p:nvPr/>
        </p:nvSpPr>
        <p:spPr bwMode="auto">
          <a:xfrm flipH="1" flipV="1">
            <a:off x="6781800" y="1371600"/>
            <a:ext cx="3048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998818" y="482140"/>
            <a:ext cx="7772400" cy="896112"/>
          </a:xfrm>
        </p:spPr>
        <p:txBody>
          <a:bodyPr/>
          <a:lstStyle/>
          <a:p>
            <a:r>
              <a:rPr lang="en-US" dirty="0" smtClean="0"/>
              <a:t>Flow Path</a:t>
            </a:r>
            <a:endParaRPr lang="en-US" dirty="0"/>
          </a:p>
        </p:txBody>
      </p:sp>
      <p:pic>
        <p:nvPicPr>
          <p:cNvPr id="60" name="Picture 59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943600"/>
            <a:ext cx="175372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2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28153" y="419894"/>
            <a:ext cx="7848600" cy="914400"/>
          </a:xfrm>
        </p:spPr>
        <p:txBody>
          <a:bodyPr/>
          <a:lstStyle/>
          <a:p>
            <a:r>
              <a:rPr lang="en-US" dirty="0" smtClean="0"/>
              <a:t>PHE Benefits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676400" y="2209800"/>
            <a:ext cx="5486400" cy="3048000"/>
          </a:xfrm>
          <a:custGeom>
            <a:avLst/>
            <a:gdLst>
              <a:gd name="T0" fmla="*/ 5486400 w 21600"/>
              <a:gd name="T1" fmla="*/ 1524000 h 21600"/>
              <a:gd name="T2" fmla="*/ 2743200 w 21600"/>
              <a:gd name="T3" fmla="*/ 3048000 h 21600"/>
              <a:gd name="T4" fmla="*/ 0 w 21600"/>
              <a:gd name="T5" fmla="*/ 1524000 h 21600"/>
              <a:gd name="T6" fmla="*/ 274320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noFill/>
          <a:ln w="4445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HIGH HEAT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TRANSFER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0" y="3046413"/>
            <a:ext cx="17183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COMPACT</a:t>
            </a:r>
          </a:p>
          <a:p>
            <a:pPr eaLnBrk="1" hangingPunct="1"/>
            <a:r>
              <a:rPr lang="en-US" b="1" dirty="0"/>
              <a:t>DESIGN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810000" y="1243013"/>
            <a:ext cx="15007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LOWER</a:t>
            </a:r>
          </a:p>
          <a:p>
            <a:pPr eaLnBrk="1" hangingPunct="1"/>
            <a:r>
              <a:rPr lang="en-US" b="1" dirty="0"/>
              <a:t>VOLUME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916738" y="3503613"/>
            <a:ext cx="18369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>
                <a:latin typeface="Times New Roman" pitchFamily="18" charset="0"/>
              </a:rPr>
              <a:t>     </a:t>
            </a:r>
            <a:r>
              <a:rPr lang="en-US" b="1" dirty="0"/>
              <a:t>LESS</a:t>
            </a:r>
          </a:p>
          <a:p>
            <a:pPr eaLnBrk="1" hangingPunct="1"/>
            <a:r>
              <a:rPr lang="en-US" b="1" dirty="0"/>
              <a:t> MATERIAL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81400" y="5257800"/>
            <a:ext cx="18882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LOWEST</a:t>
            </a:r>
          </a:p>
          <a:p>
            <a:pPr eaLnBrk="1" hangingPunct="1"/>
            <a:r>
              <a:rPr lang="en-US" b="1" dirty="0"/>
              <a:t>INSTALLED</a:t>
            </a:r>
            <a:br>
              <a:rPr lang="en-US" b="1" dirty="0"/>
            </a:br>
            <a:r>
              <a:rPr lang="en-US" b="1" dirty="0"/>
              <a:t>COST!</a:t>
            </a:r>
          </a:p>
        </p:txBody>
      </p:sp>
      <p:pic>
        <p:nvPicPr>
          <p:cNvPr id="10" name="Picture 9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83024" y="838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Factors in Choosing a PHE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47800" y="1752601"/>
            <a:ext cx="4343400" cy="2895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 Pressure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 Temperature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Crossing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Corrosive Fluids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Particles in Fluids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Fouling /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Cleanability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752600"/>
            <a:ext cx="3479800" cy="4295775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0" indent="0">
              <a:lnSpc>
                <a:spcPct val="80000"/>
              </a:lnSpc>
              <a:buNone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For:</a:t>
            </a:r>
          </a:p>
          <a:p>
            <a:pPr marL="0" indent="0">
              <a:lnSpc>
                <a:spcPct val="80000"/>
              </a:lnSpc>
              <a:buNone/>
            </a:pP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Pressures up to 300 psi (new plate stamping technology now allows for over 400 psi)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Temperatures: -10°F  to +320°F</a:t>
            </a:r>
          </a:p>
          <a:p>
            <a:pPr marL="0" indent="0">
              <a:lnSpc>
                <a:spcPct val="80000"/>
              </a:lnSpc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80000"/>
              </a:lnSpc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20484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8229600" cy="6858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normAutofit fontScale="90000"/>
          </a:bodyPr>
          <a:lstStyle/>
          <a:p>
            <a:r>
              <a:rPr lang="en-US" dirty="0" smtClean="0"/>
              <a:t>Pressure / Temperature Limits</a:t>
            </a:r>
          </a:p>
        </p:txBody>
      </p:sp>
      <p:pic>
        <p:nvPicPr>
          <p:cNvPr id="6" name="Picture 6" descr="G:\XSHARED\PHE_DATA\Bulletin\15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7" t="1970" r="19595"/>
          <a:stretch>
            <a:fillRect/>
          </a:stretch>
        </p:blipFill>
        <p:spPr bwMode="auto">
          <a:xfrm>
            <a:off x="4876800" y="1905000"/>
            <a:ext cx="314671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7616" y="1396698"/>
            <a:ext cx="6913983" cy="530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7256" y="6202923"/>
            <a:ext cx="23225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599" y="741024"/>
            <a:ext cx="8763000" cy="6858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normAutofit fontScale="90000"/>
          </a:bodyPr>
          <a:lstStyle/>
          <a:p>
            <a:r>
              <a:rPr lang="en-US" dirty="0" smtClean="0"/>
              <a:t>Temperature Crossing and Approach</a:t>
            </a:r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143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8077200" cy="914400"/>
          </a:xfrm>
        </p:spPr>
        <p:txBody>
          <a:bodyPr/>
          <a:lstStyle/>
          <a:p>
            <a:r>
              <a:rPr lang="en-US" dirty="0" smtClean="0"/>
              <a:t>Temperature Crossing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38200" y="2209800"/>
            <a:ext cx="701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21508" name="Picture 4" descr="SegmentedBaff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70" b="66209"/>
          <a:stretch>
            <a:fillRect/>
          </a:stretch>
        </p:blipFill>
        <p:spPr bwMode="auto">
          <a:xfrm>
            <a:off x="1447800" y="2057400"/>
            <a:ext cx="723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286000" y="4724400"/>
            <a:ext cx="0" cy="533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286000" y="1828800"/>
            <a:ext cx="0" cy="6096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8305800" y="3276600"/>
            <a:ext cx="0" cy="685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 flipV="1">
            <a:off x="4648200" y="4038600"/>
            <a:ext cx="6096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flipV="1">
            <a:off x="5105400" y="3276600"/>
            <a:ext cx="533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7391400" y="4724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3505200" y="1828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V="1">
            <a:off x="57150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5181600" y="34290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V="1">
            <a:off x="47244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 flipH="1" flipV="1">
            <a:off x="7239000" y="4038600"/>
            <a:ext cx="6096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 flipV="1">
            <a:off x="3352800" y="4191000"/>
            <a:ext cx="6096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17"/>
          <p:cNvSpPr>
            <a:spLocks noChangeShapeType="1"/>
          </p:cNvSpPr>
          <p:nvPr/>
        </p:nvSpPr>
        <p:spPr bwMode="auto">
          <a:xfrm flipH="1" flipV="1">
            <a:off x="5562600" y="4191000"/>
            <a:ext cx="685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V="1">
            <a:off x="6172200" y="3124200"/>
            <a:ext cx="4572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 flipV="1">
            <a:off x="7162800" y="3276600"/>
            <a:ext cx="533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Line 20"/>
          <p:cNvSpPr>
            <a:spLocks noChangeShapeType="1"/>
          </p:cNvSpPr>
          <p:nvPr/>
        </p:nvSpPr>
        <p:spPr bwMode="auto">
          <a:xfrm flipV="1">
            <a:off x="4267200" y="3124200"/>
            <a:ext cx="4572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V="1">
            <a:off x="3200400" y="3276600"/>
            <a:ext cx="533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>
            <a:off x="6172200" y="34290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>
            <a:off x="41910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8" name="Line 24"/>
          <p:cNvSpPr>
            <a:spLocks noChangeShapeType="1"/>
          </p:cNvSpPr>
          <p:nvPr/>
        </p:nvSpPr>
        <p:spPr bwMode="auto">
          <a:xfrm flipV="1">
            <a:off x="3429000" y="34290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9" name="Line 25"/>
          <p:cNvSpPr>
            <a:spLocks noChangeShapeType="1"/>
          </p:cNvSpPr>
          <p:nvPr/>
        </p:nvSpPr>
        <p:spPr bwMode="auto">
          <a:xfrm flipV="1">
            <a:off x="6705600" y="33528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>
          <a:xfrm>
            <a:off x="3307612" y="4784633"/>
            <a:ext cx="30480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crossing not possible in shell &amp; tube not pure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counterflow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28" name="Picture 27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12" y="914400"/>
            <a:ext cx="7848600" cy="914400"/>
          </a:xfrm>
        </p:spPr>
        <p:txBody>
          <a:bodyPr/>
          <a:lstStyle/>
          <a:p>
            <a:r>
              <a:rPr lang="en-US" dirty="0" smtClean="0"/>
              <a:t>PHE Benefits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1905000" y="2209800"/>
            <a:ext cx="5105400" cy="2895600"/>
          </a:xfrm>
          <a:custGeom>
            <a:avLst/>
            <a:gdLst>
              <a:gd name="T0" fmla="*/ 5105400 w 21600"/>
              <a:gd name="T1" fmla="*/ 1447800 h 21600"/>
              <a:gd name="T2" fmla="*/ 2552700 w 21600"/>
              <a:gd name="T3" fmla="*/ 2895600 h 21600"/>
              <a:gd name="T4" fmla="*/ 0 w 21600"/>
              <a:gd name="T5" fmla="*/ 1447800 h 21600"/>
              <a:gd name="T6" fmla="*/ 255270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COUNTER 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0" y="3503613"/>
            <a:ext cx="250542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CLOSER</a:t>
            </a:r>
          </a:p>
          <a:p>
            <a:pPr eaLnBrk="1" hangingPunct="1"/>
            <a:r>
              <a:rPr lang="en-US" b="1" dirty="0"/>
              <a:t>APPROACH</a:t>
            </a:r>
            <a:br>
              <a:rPr lang="en-US" b="1" dirty="0"/>
            </a:br>
            <a:r>
              <a:rPr lang="en-US" b="1" dirty="0"/>
              <a:t>TEMPERATURE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810000" y="1243013"/>
            <a:ext cx="25054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TEMPERATURE</a:t>
            </a:r>
          </a:p>
          <a:p>
            <a:pPr eaLnBrk="1" hangingPunct="1"/>
            <a:r>
              <a:rPr lang="en-US" b="1" dirty="0"/>
              <a:t>CROSSING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835775" y="2970213"/>
            <a:ext cx="200067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>
                <a:latin typeface="Times New Roman" pitchFamily="18" charset="0"/>
              </a:rPr>
              <a:t> </a:t>
            </a:r>
            <a:r>
              <a:rPr lang="en-US" b="1" dirty="0"/>
              <a:t>GREATER</a:t>
            </a:r>
          </a:p>
          <a:p>
            <a:pPr eaLnBrk="1" hangingPunct="1"/>
            <a:r>
              <a:rPr lang="en-US" b="1" dirty="0"/>
              <a:t>   HEAT</a:t>
            </a:r>
          </a:p>
          <a:p>
            <a:pPr eaLnBrk="1" hangingPunct="1"/>
            <a:r>
              <a:rPr lang="en-US" sz="2800" b="1" dirty="0"/>
              <a:t> </a:t>
            </a:r>
            <a:r>
              <a:rPr lang="en-US" b="1" dirty="0"/>
              <a:t>RECOVERY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962400" y="5129213"/>
            <a:ext cx="14847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LOWER</a:t>
            </a:r>
          </a:p>
          <a:p>
            <a:pPr eaLnBrk="1" hangingPunct="1"/>
            <a:r>
              <a:rPr lang="en-US" b="1" dirty="0"/>
              <a:t>ENERGY</a:t>
            </a:r>
            <a:br>
              <a:rPr lang="en-US" b="1" dirty="0"/>
            </a:br>
            <a:r>
              <a:rPr lang="en-US" b="1" dirty="0"/>
              <a:t>COSTS!</a:t>
            </a:r>
          </a:p>
        </p:txBody>
      </p:sp>
      <p:pic>
        <p:nvPicPr>
          <p:cNvPr id="10" name="Picture 9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Plate Heat Exchangers - </a:t>
            </a:r>
            <a:r>
              <a:rPr lang="en-US" dirty="0" smtClean="0"/>
              <a:t>Plate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0" y="6372741"/>
            <a:ext cx="2133600" cy="365125"/>
          </a:xfrm>
        </p:spPr>
        <p:txBody>
          <a:bodyPr/>
          <a:lstStyle/>
          <a:p>
            <a:r>
              <a:rPr lang="en-US" sz="2400" dirty="0" smtClean="0"/>
              <a:t>10/15/2014</a:t>
            </a:r>
            <a:endParaRPr lang="en-US" sz="2400" dirty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71458"/>
            <a:ext cx="1700297" cy="886542"/>
          </a:xfrm>
          <a:prstGeom prst="rect">
            <a:avLst/>
          </a:prstGeom>
        </p:spPr>
      </p:pic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  <p:pic>
        <p:nvPicPr>
          <p:cNvPr id="10" name="Picture 9" descr="ph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2057400"/>
            <a:ext cx="3072493" cy="45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3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434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Corrosive Fluids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764137"/>
            <a:ext cx="6858000" cy="4054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Swimming pools and open groundwater heat pumps can be high in chlorides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304SS plates good to 75 ppm Cl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316SS plates good to 200 ppm chlorides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Titanium plates good for greater than 200 ppm chlorides</a:t>
            </a: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85800"/>
            <a:ext cx="7162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Particles in the Fluids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81000" y="1676400"/>
            <a:ext cx="7696200" cy="4054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pen cooling towers and ponds can be high in particles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plates can pass particles that are 75% of the free channel ( 1/16” to 1/8” for standard plates)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 an appropriate strainer in the heat exchanger inlet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Flow fluids with particles downward in heat exchangers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Provide back flushing system to periodically clean the unit</a:t>
            </a: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In Line Port Strainers</a:t>
            </a:r>
          </a:p>
        </p:txBody>
      </p:sp>
      <p:pic>
        <p:nvPicPr>
          <p:cNvPr id="29699" name="Picture 4" descr="36845DF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48000" y="1600200"/>
            <a:ext cx="3930650" cy="4830842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7214" y="1828800"/>
            <a:ext cx="2565843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2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Removable Port Strainer</a:t>
            </a:r>
          </a:p>
          <a:p>
            <a:pPr lvl="1">
              <a:buFont typeface="Wingdings" pitchFamily="2" charset="2"/>
              <a:buChar char="q"/>
            </a:pPr>
            <a:r>
              <a:rPr lang="en-US" sz="9600" dirty="0" smtClean="0">
                <a:latin typeface="Arial" panose="020B0604020202020204" pitchFamily="34" charset="0"/>
                <a:cs typeface="Arial" panose="020B0604020202020204" pitchFamily="34" charset="0"/>
              </a:rPr>
              <a:t>Removed via moveable rear head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5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09600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Fouling Factors / </a:t>
            </a:r>
            <a:r>
              <a:rPr lang="en-US" dirty="0" err="1" smtClean="0"/>
              <a:t>Cleanability</a:t>
            </a:r>
            <a:endParaRPr lang="en-US" dirty="0" smtClean="0"/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543800" cy="2895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Fouling – The build up of an unwanted substance (dirt, minerals,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a heat transfer surface area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heat transfer capabilities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Fouling Factor – a “fudge factor” that over sizes the heat transfer device in order to overcome fouling.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Fouling factor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=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Excess heat transfer surface area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</a:pPr>
            <a:endParaRPr lang="en-US" dirty="0" smtClean="0"/>
          </a:p>
          <a:p>
            <a:pPr marL="0" indent="0">
              <a:lnSpc>
                <a:spcPct val="90000"/>
              </a:lnSpc>
            </a:pPr>
            <a:endParaRPr lang="en-US" sz="1400" dirty="0" smtClean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95600" y="4687186"/>
            <a:ext cx="5257800" cy="132343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Excessive fouling factors add dead heat transfer surface to a plate heat exchanger causing lower performance from less velocity across the plate.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38200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Fouling Factors</a:t>
            </a:r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543800" cy="28956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term “Fouling Factor” was developed by TEMA (Tubular Exchanger Manufacturing Association)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needed as S&amp;T heat exchangers are not symmetrical (shell side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 side) and therefore should not have the same amount of excess surface area added to each side.</a:t>
            </a:r>
          </a:p>
          <a:p>
            <a:pPr marL="0" indent="0"/>
            <a:endParaRPr lang="en-US" sz="2400" dirty="0" smtClean="0">
              <a:solidFill>
                <a:schemeClr val="tx1"/>
              </a:solidFill>
            </a:endParaRPr>
          </a:p>
          <a:p>
            <a:pPr marL="0" indent="0"/>
            <a:endParaRPr lang="en-US" b="0" dirty="0" smtClean="0"/>
          </a:p>
          <a:p>
            <a:pPr marL="0" indent="0"/>
            <a:endParaRPr lang="en-US" sz="1400" dirty="0" smtClean="0"/>
          </a:p>
        </p:txBody>
      </p:sp>
      <p:pic>
        <p:nvPicPr>
          <p:cNvPr id="5" name="Picture 4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02544" y="457200"/>
            <a:ext cx="6858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Fouling Factors</a:t>
            </a: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59619" y="1407459"/>
            <a:ext cx="7943850" cy="43688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1/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FF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is the fouled overall heat transfer rate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is the clean overall heat transfer rate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typical S&amp;T FFs of 0.001 ft2F/Btu yields;</a:t>
            </a:r>
          </a:p>
          <a:p>
            <a:pPr marL="0" indent="0">
              <a:lnSpc>
                <a:spcPct val="90000"/>
              </a:lnSpc>
            </a:pPr>
            <a:endParaRPr lang="en-US" sz="2400" dirty="0" smtClean="0"/>
          </a:p>
          <a:p>
            <a:pPr marL="0" indent="0">
              <a:lnSpc>
                <a:spcPct val="90000"/>
              </a:lnSpc>
            </a:pPr>
            <a:endParaRPr lang="en-US" sz="900" dirty="0" smtClean="0"/>
          </a:p>
        </p:txBody>
      </p:sp>
      <p:pic>
        <p:nvPicPr>
          <p:cNvPr id="28676" name="Picture 5" descr="SNAG-01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52800"/>
            <a:ext cx="4129088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2362994" y="5776259"/>
            <a:ext cx="5257800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10% Excess Surface should be </a:t>
            </a:r>
            <a:r>
              <a:rPr lang="en-US" sz="2000" b="1" dirty="0" smtClean="0">
                <a:solidFill>
                  <a:srgbClr val="FF0000"/>
                </a:solidFill>
              </a:rPr>
              <a:t>specified or FFs in 0.0001 to 0.0005 range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4914" y="844946"/>
            <a:ext cx="441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Frame Construction</a:t>
            </a:r>
          </a:p>
        </p:txBody>
      </p:sp>
      <p:pic>
        <p:nvPicPr>
          <p:cNvPr id="5" name="Picture 6" descr="G:\XSHARED\PHE_DATA\Bulletin\15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7" t="1970" r="19595"/>
          <a:stretch>
            <a:fillRect/>
          </a:stretch>
        </p:blipFill>
        <p:spPr bwMode="auto">
          <a:xfrm>
            <a:off x="1676400" y="3724441"/>
            <a:ext cx="2209800" cy="251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9" name="Picture 9" descr="D:\667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8" t="1314"/>
          <a:stretch>
            <a:fillRect/>
          </a:stretch>
        </p:blipFill>
        <p:spPr bwMode="auto">
          <a:xfrm>
            <a:off x="533400" y="1284288"/>
            <a:ext cx="8229600" cy="488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9450" name="Line 10"/>
          <p:cNvSpPr>
            <a:spLocks noChangeShapeType="1"/>
          </p:cNvSpPr>
          <p:nvPr/>
        </p:nvSpPr>
        <p:spPr bwMode="auto">
          <a:xfrm>
            <a:off x="5715000" y="16764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5486400" y="28194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4495800" y="3352800"/>
            <a:ext cx="2514600" cy="98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4" name="Line 14"/>
          <p:cNvSpPr>
            <a:spLocks noChangeShapeType="1"/>
          </p:cNvSpPr>
          <p:nvPr/>
        </p:nvSpPr>
        <p:spPr bwMode="auto">
          <a:xfrm>
            <a:off x="6096000" y="39624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5" name="Line 15"/>
          <p:cNvSpPr>
            <a:spLocks noChangeShapeType="1"/>
          </p:cNvSpPr>
          <p:nvPr/>
        </p:nvSpPr>
        <p:spPr bwMode="auto">
          <a:xfrm>
            <a:off x="5791200" y="4953000"/>
            <a:ext cx="1143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6" name="Line 16"/>
          <p:cNvSpPr>
            <a:spLocks noChangeShapeType="1"/>
          </p:cNvSpPr>
          <p:nvPr/>
        </p:nvSpPr>
        <p:spPr bwMode="auto">
          <a:xfrm>
            <a:off x="4953000" y="5410200"/>
            <a:ext cx="1981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7" name="Line 17"/>
          <p:cNvSpPr>
            <a:spLocks noChangeShapeType="1"/>
          </p:cNvSpPr>
          <p:nvPr/>
        </p:nvSpPr>
        <p:spPr bwMode="auto">
          <a:xfrm>
            <a:off x="3810000" y="5867400"/>
            <a:ext cx="990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8" name="Line 18"/>
          <p:cNvSpPr>
            <a:spLocks noChangeShapeType="1"/>
          </p:cNvSpPr>
          <p:nvPr/>
        </p:nvSpPr>
        <p:spPr bwMode="auto">
          <a:xfrm>
            <a:off x="3657600" y="5486400"/>
            <a:ext cx="2362200" cy="639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7010400" y="2133600"/>
            <a:ext cx="213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Carrying Bar</a:t>
            </a:r>
          </a:p>
        </p:txBody>
      </p:sp>
      <p:sp>
        <p:nvSpPr>
          <p:cNvPr id="189460" name="Text Box 20"/>
          <p:cNvSpPr txBox="1">
            <a:spLocks noChangeArrowheads="1"/>
          </p:cNvSpPr>
          <p:nvPr/>
        </p:nvSpPr>
        <p:spPr bwMode="auto">
          <a:xfrm>
            <a:off x="7010400" y="2667000"/>
            <a:ext cx="1981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Tightening Bolts</a:t>
            </a:r>
          </a:p>
        </p:txBody>
      </p:sp>
      <p:sp>
        <p:nvSpPr>
          <p:cNvPr id="189461" name="Text Box 21"/>
          <p:cNvSpPr txBox="1">
            <a:spLocks noChangeArrowheads="1"/>
          </p:cNvSpPr>
          <p:nvPr/>
        </p:nvSpPr>
        <p:spPr bwMode="auto">
          <a:xfrm>
            <a:off x="7010400" y="3320082"/>
            <a:ext cx="1600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Plates / Plate Pack</a:t>
            </a:r>
          </a:p>
        </p:txBody>
      </p:sp>
      <p:sp>
        <p:nvSpPr>
          <p:cNvPr id="189462" name="Text Box 22"/>
          <p:cNvSpPr txBox="1">
            <a:spLocks noChangeArrowheads="1"/>
          </p:cNvSpPr>
          <p:nvPr/>
        </p:nvSpPr>
        <p:spPr bwMode="auto">
          <a:xfrm>
            <a:off x="7019260" y="4147518"/>
            <a:ext cx="21247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Rear Support Column</a:t>
            </a:r>
          </a:p>
        </p:txBody>
      </p:sp>
      <p:sp>
        <p:nvSpPr>
          <p:cNvPr id="189463" name="Text Box 23"/>
          <p:cNvSpPr txBox="1">
            <a:spLocks noChangeArrowheads="1"/>
          </p:cNvSpPr>
          <p:nvPr/>
        </p:nvSpPr>
        <p:spPr bwMode="auto">
          <a:xfrm>
            <a:off x="6934200" y="5029200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Guiding Bar</a:t>
            </a:r>
          </a:p>
        </p:txBody>
      </p:sp>
      <p:sp>
        <p:nvSpPr>
          <p:cNvPr id="189464" name="Text Box 24"/>
          <p:cNvSpPr txBox="1">
            <a:spLocks noChangeArrowheads="1"/>
          </p:cNvSpPr>
          <p:nvPr/>
        </p:nvSpPr>
        <p:spPr bwMode="auto">
          <a:xfrm>
            <a:off x="6934200" y="5486400"/>
            <a:ext cx="213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Movable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465" name="Text Box 25"/>
          <p:cNvSpPr txBox="1">
            <a:spLocks noChangeArrowheads="1"/>
          </p:cNvSpPr>
          <p:nvPr/>
        </p:nvSpPr>
        <p:spPr bwMode="auto">
          <a:xfrm>
            <a:off x="6019800" y="6004018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Connection Port</a:t>
            </a:r>
          </a:p>
        </p:txBody>
      </p:sp>
      <p:sp>
        <p:nvSpPr>
          <p:cNvPr id="189466" name="Text Box 26"/>
          <p:cNvSpPr txBox="1">
            <a:spLocks noChangeArrowheads="1"/>
          </p:cNvSpPr>
          <p:nvPr/>
        </p:nvSpPr>
        <p:spPr bwMode="auto">
          <a:xfrm>
            <a:off x="4800600" y="6369843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Fixed </a:t>
            </a:r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86796"/>
            <a:ext cx="8229600" cy="1143000"/>
          </a:xfrm>
        </p:spPr>
        <p:txBody>
          <a:bodyPr/>
          <a:lstStyle/>
          <a:p>
            <a:r>
              <a:rPr lang="en-US" dirty="0" smtClean="0"/>
              <a:t>Frame Construction</a:t>
            </a:r>
          </a:p>
        </p:txBody>
      </p:sp>
      <p:pic>
        <p:nvPicPr>
          <p:cNvPr id="21" name="Picture 20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44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85482"/>
            <a:ext cx="7848600" cy="914400"/>
          </a:xfrm>
        </p:spPr>
        <p:txBody>
          <a:bodyPr/>
          <a:lstStyle/>
          <a:p>
            <a:r>
              <a:rPr lang="en-US" dirty="0" smtClean="0"/>
              <a:t>Frame Features</a:t>
            </a:r>
          </a:p>
        </p:txBody>
      </p:sp>
      <p:pic>
        <p:nvPicPr>
          <p:cNvPr id="32773" name="Picture 5" descr="Sigma 156 Arcad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067300" y="1261730"/>
            <a:ext cx="3848100" cy="49565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ASME Section VIII for safety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Canadian Registration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bolted construction for reassembly at job site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Zinc plated tightening bolts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Stainless steel plate carrying bars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983918"/>
            <a:ext cx="1676400" cy="87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on_ft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8" t="6693"/>
          <a:stretch>
            <a:fillRect/>
          </a:stretch>
        </p:blipFill>
        <p:spPr bwMode="auto">
          <a:xfrm>
            <a:off x="1066800" y="1676400"/>
            <a:ext cx="13716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on_m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5" t="4054"/>
          <a:stretch>
            <a:fillRect/>
          </a:stretch>
        </p:blipFill>
        <p:spPr bwMode="auto">
          <a:xfrm>
            <a:off x="2667000" y="1676400"/>
            <a:ext cx="1600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90800" y="2895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33798" name="Picture 6" descr="con_stu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1" t="2702"/>
          <a:stretch>
            <a:fillRect/>
          </a:stretch>
        </p:blipFill>
        <p:spPr bwMode="auto">
          <a:xfrm>
            <a:off x="4573588" y="1676400"/>
            <a:ext cx="17510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con_stud_l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11" t="2702"/>
          <a:stretch>
            <a:fillRect/>
          </a:stretch>
        </p:blipFill>
        <p:spPr bwMode="auto">
          <a:xfrm>
            <a:off x="6477000" y="1676400"/>
            <a:ext cx="1905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con_flan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3" t="1352"/>
          <a:stretch>
            <a:fillRect/>
          </a:stretch>
        </p:blipFill>
        <p:spPr bwMode="auto">
          <a:xfrm>
            <a:off x="4267200" y="40386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2" descr="con_ferru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24" t="1352"/>
          <a:stretch>
            <a:fillRect/>
          </a:stretch>
        </p:blipFill>
        <p:spPr bwMode="auto">
          <a:xfrm>
            <a:off x="6248400" y="4038600"/>
            <a:ext cx="1828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1066800" y="114300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Standard</a:t>
            </a:r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2438400" y="4114800"/>
            <a:ext cx="1828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Optional</a:t>
            </a:r>
          </a:p>
        </p:txBody>
      </p:sp>
      <p:sp>
        <p:nvSpPr>
          <p:cNvPr id="33804" name="Rectangle 15"/>
          <p:cNvSpPr>
            <a:spLocks noChangeArrowheads="1"/>
          </p:cNvSpPr>
          <p:nvPr/>
        </p:nvSpPr>
        <p:spPr bwMode="auto">
          <a:xfrm>
            <a:off x="4572000" y="5334000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Rectangle 16"/>
          <p:cNvSpPr>
            <a:spLocks noChangeArrowheads="1"/>
          </p:cNvSpPr>
          <p:nvPr/>
        </p:nvSpPr>
        <p:spPr bwMode="auto">
          <a:xfrm>
            <a:off x="4292600" y="5321300"/>
            <a:ext cx="292100" cy="292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Text Box 17"/>
          <p:cNvSpPr txBox="1">
            <a:spLocks noChangeArrowheads="1"/>
          </p:cNvSpPr>
          <p:nvPr/>
        </p:nvSpPr>
        <p:spPr bwMode="auto">
          <a:xfrm>
            <a:off x="1143000" y="3276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NPT  Threaded</a:t>
            </a:r>
          </a:p>
        </p:txBody>
      </p:sp>
      <p:sp>
        <p:nvSpPr>
          <p:cNvPr id="33807" name="Text Box 18"/>
          <p:cNvSpPr txBox="1">
            <a:spLocks noChangeArrowheads="1"/>
          </p:cNvSpPr>
          <p:nvPr/>
        </p:nvSpPr>
        <p:spPr bwMode="auto">
          <a:xfrm>
            <a:off x="2819400" y="3276600"/>
            <a:ext cx="1447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NPT  Threaded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W/ Alloy Nozzle</a:t>
            </a:r>
          </a:p>
        </p:txBody>
      </p:sp>
      <p:sp>
        <p:nvSpPr>
          <p:cNvPr id="33808" name="Text Box 19"/>
          <p:cNvSpPr txBox="1">
            <a:spLocks noChangeArrowheads="1"/>
          </p:cNvSpPr>
          <p:nvPr/>
        </p:nvSpPr>
        <p:spPr bwMode="auto">
          <a:xfrm>
            <a:off x="4724400" y="3276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ANSI  Studded</a:t>
            </a:r>
          </a:p>
        </p:txBody>
      </p:sp>
      <p:sp>
        <p:nvSpPr>
          <p:cNvPr id="33809" name="Text Box 20"/>
          <p:cNvSpPr txBox="1">
            <a:spLocks noChangeArrowheads="1"/>
          </p:cNvSpPr>
          <p:nvPr/>
        </p:nvSpPr>
        <p:spPr bwMode="auto">
          <a:xfrm>
            <a:off x="6705600" y="3276600"/>
            <a:ext cx="1219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ANSI  Studded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W/ Alloy Liner</a:t>
            </a:r>
          </a:p>
        </p:txBody>
      </p:sp>
      <p:sp>
        <p:nvSpPr>
          <p:cNvPr id="33810" name="Text Box 21"/>
          <p:cNvSpPr txBox="1">
            <a:spLocks noChangeArrowheads="1"/>
          </p:cNvSpPr>
          <p:nvPr/>
        </p:nvSpPr>
        <p:spPr bwMode="auto">
          <a:xfrm>
            <a:off x="4876800" y="57150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ANSI  Flanged</a:t>
            </a:r>
          </a:p>
        </p:txBody>
      </p:sp>
      <p:sp>
        <p:nvSpPr>
          <p:cNvPr id="33811" name="Text Box 22"/>
          <p:cNvSpPr txBox="1">
            <a:spLocks noChangeArrowheads="1"/>
          </p:cNvSpPr>
          <p:nvPr/>
        </p:nvSpPr>
        <p:spPr bwMode="auto">
          <a:xfrm>
            <a:off x="6781800" y="5715000"/>
            <a:ext cx="1447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Sanitary Ferrule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Quick Disconnect</a:t>
            </a:r>
          </a:p>
        </p:txBody>
      </p:sp>
      <p:sp>
        <p:nvSpPr>
          <p:cNvPr id="33812" name="Rectangle 23"/>
          <p:cNvSpPr>
            <a:spLocks noChangeArrowheads="1"/>
          </p:cNvSpPr>
          <p:nvPr/>
        </p:nvSpPr>
        <p:spPr bwMode="auto">
          <a:xfrm>
            <a:off x="2679700" y="2844800"/>
            <a:ext cx="431800" cy="279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951629" y="299477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Connection Types</a:t>
            </a:r>
            <a:endParaRPr lang="en-US" dirty="0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21683" y="3768441"/>
            <a:ext cx="1890233" cy="224676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Use ANSI studded when flanged connections are specified for lowest cost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4" name="Picture 23" descr="logo flofab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" y="5943600"/>
            <a:ext cx="1753726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077200" cy="8199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best heat transfer choice?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0" y="6372741"/>
            <a:ext cx="2133600" cy="365125"/>
          </a:xfrm>
        </p:spPr>
        <p:txBody>
          <a:bodyPr/>
          <a:lstStyle/>
          <a:p>
            <a:r>
              <a:rPr lang="en-US" sz="2400" dirty="0" smtClean="0">
                <a:solidFill>
                  <a:srgbClr val="04617B">
                    <a:shade val="90000"/>
                  </a:srgbClr>
                </a:solidFill>
              </a:rPr>
              <a:t>10/15/2014</a:t>
            </a:r>
            <a:endParaRPr lang="en-US" sz="2400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5600"/>
            <a:ext cx="2568840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24000" y="1828800"/>
            <a:ext cx="212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ea typeface="MS PGothic" pitchFamily="34" charset="-128"/>
              </a:rPr>
              <a:t>Shell &amp; Tube: Heavy Duty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08494" y="1828799"/>
            <a:ext cx="2120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ea typeface="MS PGothic" pitchFamily="34" charset="-128"/>
              </a:rPr>
              <a:t>Plate: Efficient</a:t>
            </a:r>
          </a:p>
        </p:txBody>
      </p:sp>
      <p:pic>
        <p:nvPicPr>
          <p:cNvPr id="9" name="Picture 6" descr="G:\XSHARED\PHE_DATA\Bulletin\15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7" t="1970" r="19595"/>
          <a:stretch>
            <a:fillRect/>
          </a:stretch>
        </p:blipFill>
        <p:spPr bwMode="auto">
          <a:xfrm>
            <a:off x="4616237" y="2895600"/>
            <a:ext cx="3305413" cy="30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31727"/>
            <a:ext cx="1776497" cy="9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6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848600" cy="914400"/>
          </a:xfrm>
        </p:spPr>
        <p:txBody>
          <a:bodyPr/>
          <a:lstStyle/>
          <a:p>
            <a:r>
              <a:rPr lang="en-US" dirty="0" smtClean="0"/>
              <a:t>Frame Features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00" y="1905000"/>
            <a:ext cx="4343400" cy="3505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Many different sizes to be competitive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Sized with 20% room for expansion w/ plates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Connections sizes up to 14”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 to 400 psi working pressure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8" descr="Armstron_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488" y="1473200"/>
            <a:ext cx="4160837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9925" y="1524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Frame Features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61912" y="1600200"/>
            <a:ext cx="4343400" cy="4343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Safety shield on every unit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“OSHA Approved”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Protects passerby from leaks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Prolongs gasket life by limiting exposure to elements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04608" y="367507"/>
            <a:ext cx="7848600" cy="914400"/>
          </a:xfrm>
        </p:spPr>
        <p:txBody>
          <a:bodyPr/>
          <a:lstStyle/>
          <a:p>
            <a:r>
              <a:rPr lang="en-US" dirty="0" smtClean="0"/>
              <a:t>PHE Benefits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marL="0" indent="0"/>
            <a:endParaRPr lang="en-US" dirty="0" smtClean="0"/>
          </a:p>
          <a:p>
            <a:pPr marL="0" indent="0"/>
            <a:endParaRPr lang="en-US" dirty="0" smtClean="0"/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1689100" y="2209800"/>
            <a:ext cx="5727700" cy="2895600"/>
          </a:xfrm>
          <a:custGeom>
            <a:avLst/>
            <a:gdLst>
              <a:gd name="T0" fmla="*/ 5727700 w 21600"/>
              <a:gd name="T1" fmla="*/ 1447800 h 21600"/>
              <a:gd name="T2" fmla="*/ 2863850 w 21600"/>
              <a:gd name="T3" fmla="*/ 2895600 h 21600"/>
              <a:gd name="T4" fmla="*/ 0 w 21600"/>
              <a:gd name="T5" fmla="*/ 1447800 h 21600"/>
              <a:gd name="T6" fmla="*/ 286385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400 w 21600"/>
              <a:gd name="T13" fmla="*/ 5400 h 21600"/>
              <a:gd name="T14" fmla="*/ 162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5400"/>
                </a:moveTo>
                <a:lnTo>
                  <a:pt x="9450" y="5400"/>
                </a:lnTo>
                <a:lnTo>
                  <a:pt x="9450" y="2700"/>
                </a:lnTo>
                <a:lnTo>
                  <a:pt x="8100" y="2700"/>
                </a:lnTo>
                <a:lnTo>
                  <a:pt x="10800" y="0"/>
                </a:lnTo>
                <a:lnTo>
                  <a:pt x="13500" y="2700"/>
                </a:lnTo>
                <a:lnTo>
                  <a:pt x="12150" y="2700"/>
                </a:lnTo>
                <a:lnTo>
                  <a:pt x="12150" y="5400"/>
                </a:lnTo>
                <a:lnTo>
                  <a:pt x="16200" y="5400"/>
                </a:lnTo>
                <a:lnTo>
                  <a:pt x="16200" y="9450"/>
                </a:lnTo>
                <a:lnTo>
                  <a:pt x="18900" y="9450"/>
                </a:lnTo>
                <a:lnTo>
                  <a:pt x="18900" y="8100"/>
                </a:lnTo>
                <a:lnTo>
                  <a:pt x="21600" y="10800"/>
                </a:lnTo>
                <a:lnTo>
                  <a:pt x="18900" y="13500"/>
                </a:lnTo>
                <a:lnTo>
                  <a:pt x="18900" y="12150"/>
                </a:lnTo>
                <a:lnTo>
                  <a:pt x="16200" y="12150"/>
                </a:lnTo>
                <a:lnTo>
                  <a:pt x="16200" y="16200"/>
                </a:lnTo>
                <a:lnTo>
                  <a:pt x="12150" y="16200"/>
                </a:lnTo>
                <a:lnTo>
                  <a:pt x="12150" y="18900"/>
                </a:lnTo>
                <a:lnTo>
                  <a:pt x="13500" y="18900"/>
                </a:lnTo>
                <a:lnTo>
                  <a:pt x="10800" y="21600"/>
                </a:lnTo>
                <a:lnTo>
                  <a:pt x="8100" y="18900"/>
                </a:lnTo>
                <a:lnTo>
                  <a:pt x="9450" y="18900"/>
                </a:lnTo>
                <a:lnTo>
                  <a:pt x="9450" y="16200"/>
                </a:lnTo>
                <a:lnTo>
                  <a:pt x="5400" y="16200"/>
                </a:lnTo>
                <a:lnTo>
                  <a:pt x="5400" y="12150"/>
                </a:lnTo>
                <a:lnTo>
                  <a:pt x="2700" y="12150"/>
                </a:lnTo>
                <a:lnTo>
                  <a:pt x="2700" y="13500"/>
                </a:lnTo>
                <a:lnTo>
                  <a:pt x="0" y="10800"/>
                </a:lnTo>
                <a:lnTo>
                  <a:pt x="2700" y="8100"/>
                </a:lnTo>
                <a:lnTo>
                  <a:pt x="2700" y="9450"/>
                </a:lnTo>
                <a:lnTo>
                  <a:pt x="5400" y="9450"/>
                </a:lnTo>
                <a:lnTo>
                  <a:pt x="5400" y="54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BOLTED</a:t>
            </a:r>
          </a:p>
          <a:p>
            <a:pPr algn="ctr" eaLnBrk="1" hangingPunct="1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0" y="2182813"/>
            <a:ext cx="225574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MECHANICAL</a:t>
            </a:r>
          </a:p>
          <a:p>
            <a:pPr eaLnBrk="1" hangingPunct="1"/>
            <a:r>
              <a:rPr lang="en-US" b="1" dirty="0"/>
              <a:t>CLEANING</a:t>
            </a:r>
            <a:br>
              <a:rPr lang="en-US" b="1" dirty="0"/>
            </a:br>
            <a:r>
              <a:rPr lang="en-US" b="1" dirty="0"/>
              <a:t>POSSIBLE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677093" y="1234891"/>
            <a:ext cx="18718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EASY</a:t>
            </a:r>
          </a:p>
          <a:p>
            <a:pPr eaLnBrk="1" hangingPunct="1"/>
            <a:r>
              <a:rPr lang="en-US" b="1" dirty="0"/>
              <a:t>SERVICING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657600" y="5256213"/>
            <a:ext cx="24609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LOWER</a:t>
            </a:r>
          </a:p>
          <a:p>
            <a:pPr eaLnBrk="1" hangingPunct="1"/>
            <a:r>
              <a:rPr lang="en-US" b="1" dirty="0"/>
              <a:t>MAINTENANCE</a:t>
            </a:r>
          </a:p>
          <a:p>
            <a:pPr eaLnBrk="1" hangingPunct="1"/>
            <a:r>
              <a:rPr lang="en-US" b="1" dirty="0"/>
              <a:t>COSTS!!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924675" y="4024313"/>
            <a:ext cx="19235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b="1" dirty="0"/>
              <a:t>REDESIGN</a:t>
            </a:r>
          </a:p>
          <a:p>
            <a:pPr eaLnBrk="1" hangingPunct="1"/>
            <a:r>
              <a:rPr lang="en-US" b="1" dirty="0"/>
              <a:t>CAPABLITY</a:t>
            </a:r>
          </a:p>
        </p:txBody>
      </p:sp>
      <p:pic>
        <p:nvPicPr>
          <p:cNvPr id="10" name="Picture 9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06400"/>
            <a:ext cx="8229600" cy="1143000"/>
          </a:xfrm>
        </p:spPr>
        <p:txBody>
          <a:bodyPr/>
          <a:lstStyle/>
          <a:p>
            <a:r>
              <a:rPr lang="en-US" dirty="0" smtClean="0"/>
              <a:t>Optional Construction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47800" y="1447800"/>
            <a:ext cx="6629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rgbClr val="FF0033"/>
              </a:buClr>
              <a:buSzPct val="75000"/>
              <a:buFont typeface="ZapfDingbats" pitchFamily="82" charset="0"/>
              <a:buNone/>
            </a:pPr>
            <a:endParaRPr lang="en-US" sz="2700" b="1">
              <a:solidFill>
                <a:srgbClr val="000000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87400" y="1447800"/>
            <a:ext cx="255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4178300" y="977900"/>
            <a:ext cx="443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5" name="Text Box 11"/>
          <p:cNvSpPr txBox="1">
            <a:spLocks noChangeArrowheads="1"/>
          </p:cNvSpPr>
          <p:nvPr/>
        </p:nvSpPr>
        <p:spPr bwMode="auto">
          <a:xfrm>
            <a:off x="4622800" y="1231900"/>
            <a:ext cx="372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6" name="Text Box 13"/>
          <p:cNvSpPr txBox="1">
            <a:spLocks noChangeArrowheads="1"/>
          </p:cNvSpPr>
          <p:nvPr/>
        </p:nvSpPr>
        <p:spPr bwMode="auto">
          <a:xfrm>
            <a:off x="4305300" y="1282700"/>
            <a:ext cx="420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7897" name="Text Box 15"/>
          <p:cNvSpPr txBox="1">
            <a:spLocks noChangeArrowheads="1"/>
          </p:cNvSpPr>
          <p:nvPr/>
        </p:nvSpPr>
        <p:spPr bwMode="auto">
          <a:xfrm>
            <a:off x="4521200" y="1295400"/>
            <a:ext cx="372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37898" name="Object 1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32783448"/>
              </p:ext>
            </p:extLst>
          </p:nvPr>
        </p:nvGraphicFramePr>
        <p:xfrm>
          <a:off x="4000500" y="1986896"/>
          <a:ext cx="4508500" cy="4871103"/>
        </p:xfrm>
        <a:graphic>
          <a:graphicData uri="http://schemas.openxmlformats.org/presentationml/2006/ole">
            <p:oleObj spid="_x0000_s2092" name="Acrobat Document" r:id="rId4" imgW="5508000" imgH="7128000" progId="Acrobat.Document.DC">
              <p:embed/>
            </p:oleObj>
          </a:graphicData>
        </a:graphic>
      </p:graphicFrame>
      <p:sp>
        <p:nvSpPr>
          <p:cNvPr id="2" name="Rectangle 1"/>
          <p:cNvSpPr/>
          <p:nvPr/>
        </p:nvSpPr>
        <p:spPr>
          <a:xfrm>
            <a:off x="6390715" y="3276600"/>
            <a:ext cx="66675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737676"/>
            <a:ext cx="669925" cy="37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107950" y="1816100"/>
            <a:ext cx="4343400" cy="3505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Rigid insulation with drip tray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removeable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chilled water apps prevents sweating of heat exchanger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Saves energy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Cloth blanket insulation for heating applications</a:t>
            </a: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17" name="Picture 16" descr="logo flofa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36812" y="685800"/>
            <a:ext cx="8229600" cy="819912"/>
          </a:xfrm>
        </p:spPr>
        <p:txBody>
          <a:bodyPr/>
          <a:lstStyle/>
          <a:p>
            <a:r>
              <a:rPr lang="en-US" dirty="0" smtClean="0"/>
              <a:t>Advantage: Plates are key</a:t>
            </a:r>
          </a:p>
        </p:txBody>
      </p:sp>
      <p:pic>
        <p:nvPicPr>
          <p:cNvPr id="6" name="Picture 8" descr="D:\2004-05-27_3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625316"/>
            <a:ext cx="7162800" cy="45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142842"/>
            <a:ext cx="1371600" cy="715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98720"/>
            <a:ext cx="8229600" cy="1143000"/>
          </a:xfrm>
        </p:spPr>
        <p:txBody>
          <a:bodyPr/>
          <a:lstStyle/>
          <a:p>
            <a:r>
              <a:rPr lang="en-US" dirty="0" smtClean="0"/>
              <a:t>The Plate</a:t>
            </a:r>
          </a:p>
        </p:txBody>
      </p:sp>
      <p:graphicFrame>
        <p:nvGraphicFramePr>
          <p:cNvPr id="3993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57055036"/>
              </p:ext>
            </p:extLst>
          </p:nvPr>
        </p:nvGraphicFramePr>
        <p:xfrm>
          <a:off x="3505200" y="970220"/>
          <a:ext cx="5257800" cy="5582979"/>
        </p:xfrm>
        <a:graphic>
          <a:graphicData uri="http://schemas.openxmlformats.org/presentationml/2006/ole">
            <p:oleObj spid="_x0000_s4137" name="Bitmap Image" r:id="rId4" imgW="4076385" imgH="4266595" progId="PBrush">
              <p:embed/>
            </p:oleObj>
          </a:graphicData>
        </a:graphic>
      </p:graphicFrame>
      <p:pic>
        <p:nvPicPr>
          <p:cNvPr id="5" name="Picture 4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5943600"/>
            <a:ext cx="1753726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0918" y="533400"/>
            <a:ext cx="7848600" cy="914400"/>
          </a:xfrm>
        </p:spPr>
        <p:txBody>
          <a:bodyPr/>
          <a:lstStyle/>
          <a:p>
            <a:r>
              <a:rPr lang="en-US" dirty="0" smtClean="0"/>
              <a:t>Plate Depth determines;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546100" y="1663700"/>
          <a:ext cx="4572000" cy="2971800"/>
        </p:xfrm>
        <a:graphic>
          <a:graphicData uri="http://schemas.openxmlformats.org/presentationml/2006/ole">
            <p:oleObj spid="_x0000_s5160" name="Bitmap Image" r:id="rId4" imgW="4724638" imgH="2095655" progId="PBrush">
              <p:embed/>
            </p:oleObj>
          </a:graphicData>
        </a:graphic>
      </p:graphicFrame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2895600" y="3505200"/>
            <a:ext cx="16002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2514600" y="3962400"/>
            <a:ext cx="7620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914900" y="1663700"/>
            <a:ext cx="4343400" cy="51181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Plate thickness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Minimum tightening dimension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rating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Heat transfer rate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size to pass / fouling risk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Typical plate depths are 0.1” minimum to 0.15” standard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Some very wide gaps available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9" name="Picture 8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848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Advantage: Plates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76800" y="1639739"/>
            <a:ext cx="3581400" cy="476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54" t="15983" r="6123" b="7090"/>
          <a:stretch/>
        </p:blipFill>
        <p:spPr>
          <a:xfrm>
            <a:off x="4757538" y="1295400"/>
            <a:ext cx="3929262" cy="539496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61738" y="1524000"/>
            <a:ext cx="4343400" cy="4347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Many different plate sizes: 0.1” to 0.15” deep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 best plate styles that have been used for years – all AHRI approved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parallel flow; no diagonal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distribution areas – no stagnant areas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 time plate pressing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Gasket 100% confined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457200"/>
            <a:ext cx="7848600" cy="914400"/>
          </a:xfrm>
        </p:spPr>
        <p:txBody>
          <a:bodyPr/>
          <a:lstStyle/>
          <a:p>
            <a:r>
              <a:rPr lang="en-US" dirty="0" smtClean="0"/>
              <a:t>Tightening Dimension</a:t>
            </a:r>
          </a:p>
        </p:txBody>
      </p:sp>
      <p:pic>
        <p:nvPicPr>
          <p:cNvPr id="45059" name="Picture 7" descr="SB_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441" y="1600947"/>
            <a:ext cx="5257800" cy="3886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8" descr="SB_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549400"/>
            <a:ext cx="2159000" cy="392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9315" y="5716494"/>
            <a:ext cx="6736317" cy="70788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Tightening dimension is critical for sealing heat exchangers properly.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5904456"/>
            <a:ext cx="1828800" cy="953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848600" cy="914400"/>
          </a:xfrm>
        </p:spPr>
        <p:txBody>
          <a:bodyPr/>
          <a:lstStyle/>
          <a:p>
            <a:r>
              <a:rPr lang="en-US" dirty="0" smtClean="0"/>
              <a:t>Plates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01006" y="1752600"/>
            <a:ext cx="4343400" cy="3890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Plate Materials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304 SS	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316 SS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Titanium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Plate Patterns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 (High theta)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 (Low theta)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Plate Thickness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0.4, 0.5, 0.6, 0.7 mm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best choice?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9014"/>
            <a:ext cx="75279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715000"/>
            <a:ext cx="1981200" cy="92333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Plates: Higher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Coeffecient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Lowest Cost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8386" y="1371600"/>
            <a:ext cx="1981200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Tubes: Higher Pressure &amp; Temperature Limits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4" name="Picture 6" descr="C:\GWT\DownLoads\alfa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038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848600" cy="914400"/>
          </a:xfrm>
        </p:spPr>
        <p:txBody>
          <a:bodyPr/>
          <a:lstStyle/>
          <a:p>
            <a:r>
              <a:rPr lang="en-US" dirty="0" smtClean="0"/>
              <a:t>Plate Design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28600" y="1828800"/>
            <a:ext cx="4343400" cy="4347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Units with ports sizes 4” and smaller use a unique interlocking corner alignment system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Guarantees proper alignment and sealing of heat exchanger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32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5" name="Picture 7" descr="D:\2004-05-27_20-workingcopy-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20637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6096000" y="6172200"/>
            <a:ext cx="76200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>
            <a:off x="6096000" y="1600200"/>
            <a:ext cx="1524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 flipV="1">
            <a:off x="6172200" y="1447800"/>
            <a:ext cx="0" cy="2286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099" name="Line 11"/>
          <p:cNvSpPr>
            <a:spLocks noChangeShapeType="1"/>
          </p:cNvSpPr>
          <p:nvPr/>
        </p:nvSpPr>
        <p:spPr bwMode="auto">
          <a:xfrm>
            <a:off x="6019800" y="1066800"/>
            <a:ext cx="3048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0" name="Line 12"/>
          <p:cNvSpPr>
            <a:spLocks noChangeShapeType="1"/>
          </p:cNvSpPr>
          <p:nvPr/>
        </p:nvSpPr>
        <p:spPr bwMode="auto">
          <a:xfrm>
            <a:off x="6019800" y="1447800"/>
            <a:ext cx="3048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2" name="Line 14"/>
          <p:cNvSpPr>
            <a:spLocks noChangeShapeType="1"/>
          </p:cNvSpPr>
          <p:nvPr/>
        </p:nvSpPr>
        <p:spPr bwMode="auto">
          <a:xfrm flipH="1">
            <a:off x="5638800" y="6248400"/>
            <a:ext cx="38100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>
            <a:off x="6248400" y="6248400"/>
            <a:ext cx="381000" cy="3810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4" name="Line 16"/>
          <p:cNvSpPr>
            <a:spLocks noChangeShapeType="1"/>
          </p:cNvSpPr>
          <p:nvPr/>
        </p:nvSpPr>
        <p:spPr bwMode="auto">
          <a:xfrm flipH="1">
            <a:off x="5867400" y="1752600"/>
            <a:ext cx="304800" cy="990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5" name="Line 17"/>
          <p:cNvSpPr>
            <a:spLocks noChangeShapeType="1"/>
          </p:cNvSpPr>
          <p:nvPr/>
        </p:nvSpPr>
        <p:spPr bwMode="auto">
          <a:xfrm flipV="1">
            <a:off x="6324600" y="1143000"/>
            <a:ext cx="7620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6" name="Line 18"/>
          <p:cNvSpPr>
            <a:spLocks noChangeShapeType="1"/>
          </p:cNvSpPr>
          <p:nvPr/>
        </p:nvSpPr>
        <p:spPr bwMode="auto">
          <a:xfrm flipH="1" flipV="1">
            <a:off x="5334000" y="1143000"/>
            <a:ext cx="685800" cy="457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7" name="Line 19"/>
          <p:cNvSpPr>
            <a:spLocks noChangeShapeType="1"/>
          </p:cNvSpPr>
          <p:nvPr/>
        </p:nvSpPr>
        <p:spPr bwMode="auto">
          <a:xfrm>
            <a:off x="6324600" y="1066800"/>
            <a:ext cx="0" cy="381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08" name="Line 20"/>
          <p:cNvSpPr>
            <a:spLocks noChangeShapeType="1"/>
          </p:cNvSpPr>
          <p:nvPr/>
        </p:nvSpPr>
        <p:spPr bwMode="auto">
          <a:xfrm>
            <a:off x="6019800" y="1066800"/>
            <a:ext cx="0" cy="38100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17111" name="Text Box 23"/>
          <p:cNvSpPr txBox="1">
            <a:spLocks noChangeArrowheads="1"/>
          </p:cNvSpPr>
          <p:nvPr/>
        </p:nvSpPr>
        <p:spPr bwMode="auto">
          <a:xfrm>
            <a:off x="5410200" y="3429000"/>
            <a:ext cx="15240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prstClr val="black"/>
                </a:solidFill>
              </a:rPr>
              <a:t>“Plate cannot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prstClr val="black"/>
                </a:solidFill>
              </a:rPr>
              <a:t>shift in any 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prstClr val="black"/>
                </a:solidFill>
              </a:rPr>
              <a:t>direction.”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898451" y="481807"/>
            <a:ext cx="7848600" cy="914400"/>
          </a:xfrm>
        </p:spPr>
        <p:txBody>
          <a:bodyPr/>
          <a:lstStyle/>
          <a:p>
            <a:r>
              <a:rPr lang="en-US" dirty="0" smtClean="0"/>
              <a:t>Plate Design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81000" y="1681716"/>
            <a:ext cx="4343400" cy="4347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Units with ports sizes 6” and larger use a unique 5 point alignment system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Guarantees proper sealing of the heat exchanger while allowing for easy assembly and disassembly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19" name="Picture 18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96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0" y="609600"/>
            <a:ext cx="7848600" cy="914400"/>
          </a:xfrm>
        </p:spPr>
        <p:txBody>
          <a:bodyPr/>
          <a:lstStyle/>
          <a:p>
            <a:r>
              <a:rPr lang="en-US" dirty="0" smtClean="0"/>
              <a:t>Double Wall Plate Geometry</a:t>
            </a:r>
          </a:p>
        </p:txBody>
      </p:sp>
      <p:pic>
        <p:nvPicPr>
          <p:cNvPr id="47107" name="Picture 3" descr="gph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409"/>
          <a:stretch>
            <a:fillRect/>
          </a:stretch>
        </p:blipFill>
        <p:spPr bwMode="auto">
          <a:xfrm>
            <a:off x="1955800" y="2628900"/>
            <a:ext cx="5715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181100" y="1524000"/>
            <a:ext cx="792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dirty="0"/>
              <a:t>Double wall plates protect one fluid from contaminating the other if a plate </a:t>
            </a:r>
            <a:r>
              <a:rPr lang="en-US" dirty="0" smtClean="0"/>
              <a:t>fails</a:t>
            </a:r>
            <a:endParaRPr lang="en-US" dirty="0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349500" y="3251200"/>
            <a:ext cx="7366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             Gasket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876800" y="3302000"/>
            <a:ext cx="17526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Double Wall Plate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769100" y="4508500"/>
            <a:ext cx="838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Air Gap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5067300" y="4470400"/>
            <a:ext cx="11430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Potable Water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533900" y="5537200"/>
            <a:ext cx="1219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Boiler Water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083300" y="5549900"/>
            <a:ext cx="1143000" cy="558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Plate Failure</a:t>
            </a:r>
          </a:p>
          <a:p>
            <a:pPr eaLnBrk="1" hangingPunct="1">
              <a:spcBef>
                <a:spcPct val="50000"/>
              </a:spcBef>
            </a:pPr>
            <a:endParaRPr lang="en-US" sz="1200" b="1">
              <a:latin typeface="Times New Roman" pitchFamily="18" charset="0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2209800" y="5486400"/>
            <a:ext cx="8509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           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435100" y="4953000"/>
            <a:ext cx="990600" cy="1016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Fluid leaks to</a:t>
            </a:r>
          </a:p>
          <a:p>
            <a:pPr eaLnBrk="1" hangingPunct="1">
              <a:spcBef>
                <a:spcPct val="50000"/>
              </a:spcBef>
            </a:pPr>
            <a:r>
              <a:rPr lang="en-US" sz="1200" b="1">
                <a:latin typeface="Times New Roman" pitchFamily="18" charset="0"/>
              </a:rPr>
              <a:t>the outside.</a:t>
            </a:r>
          </a:p>
          <a:p>
            <a:pPr eaLnBrk="1" hangingPunct="1">
              <a:spcBef>
                <a:spcPct val="50000"/>
              </a:spcBef>
            </a:pPr>
            <a:endParaRPr lang="en-US" sz="1200" b="1">
              <a:latin typeface="Times New Roman" pitchFamily="18" charset="0"/>
            </a:endParaRPr>
          </a:p>
        </p:txBody>
      </p:sp>
      <p:pic>
        <p:nvPicPr>
          <p:cNvPr id="14" name="Picture 13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019800"/>
            <a:ext cx="1607582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953" y="381000"/>
            <a:ext cx="8229600" cy="1143000"/>
          </a:xfrm>
        </p:spPr>
        <p:txBody>
          <a:bodyPr/>
          <a:lstStyle/>
          <a:p>
            <a:r>
              <a:rPr lang="en-US" dirty="0" smtClean="0"/>
              <a:t>Gasket Materials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1681716"/>
            <a:ext cx="8458200" cy="43472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Nitrile (NBR)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Good for general service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230°F maximum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EPDM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Superior resistance to higher temperatures i.e. steam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Longer gasket life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320° F maximum</a:t>
            </a:r>
          </a:p>
          <a:p>
            <a:pPr marL="457200" lvl="1" indent="0">
              <a:spcBef>
                <a:spcPts val="0"/>
              </a:spcBef>
              <a:buClrTx/>
              <a:buSzTx/>
              <a:buFont typeface="Wingdings" pitchFamily="2" charset="2"/>
              <a:buChar char="q"/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expectancy of gaskets is 5 years based on temperatures listed above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ClrTx/>
              <a:buSzTx/>
              <a:buNone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7512" lvl="2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5" name="Picture 4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2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848600" cy="914400"/>
          </a:xfrm>
        </p:spPr>
        <p:txBody>
          <a:bodyPr/>
          <a:lstStyle/>
          <a:p>
            <a:r>
              <a:rPr lang="en-US" dirty="0" smtClean="0"/>
              <a:t>Gasket Design</a:t>
            </a:r>
          </a:p>
        </p:txBody>
      </p:sp>
      <p:pic>
        <p:nvPicPr>
          <p:cNvPr id="50179" name="Picture 3" descr="gph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025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q"/>
            </a:pPr>
            <a:r>
              <a:rPr lang="en-US" b="1" dirty="0"/>
              <a:t>Gasket failures always  are to the outside of the heat exchanger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5257800" y="2590800"/>
            <a:ext cx="381000" cy="533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5715000" y="2895600"/>
            <a:ext cx="6096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5791200" y="3124200"/>
            <a:ext cx="6096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4724400" y="3276600"/>
            <a:ext cx="533400" cy="533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6629400" y="3276600"/>
            <a:ext cx="53340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7315200" y="3048000"/>
            <a:ext cx="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>
            <a:off x="7620000" y="2895600"/>
            <a:ext cx="533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7620000" y="3124200"/>
            <a:ext cx="533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4343400" y="1981200"/>
            <a:ext cx="3048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4419600" y="1905000"/>
            <a:ext cx="39497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8153400" y="2133600"/>
            <a:ext cx="228600" cy="2819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4419600" y="4572000"/>
            <a:ext cx="3937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17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381000"/>
            <a:ext cx="7848600" cy="914400"/>
          </a:xfrm>
        </p:spPr>
        <p:txBody>
          <a:bodyPr/>
          <a:lstStyle/>
          <a:p>
            <a:r>
              <a:rPr lang="en-US" dirty="0" err="1" smtClean="0"/>
              <a:t>Gluefree</a:t>
            </a:r>
            <a:r>
              <a:rPr lang="en-US" dirty="0" smtClean="0"/>
              <a:t> Gaskets</a:t>
            </a:r>
          </a:p>
        </p:txBody>
      </p:sp>
      <p:pic>
        <p:nvPicPr>
          <p:cNvPr id="51203" name="Picture 3" descr="alfa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68" b="15094"/>
          <a:stretch>
            <a:fillRect/>
          </a:stretch>
        </p:blipFill>
        <p:spPr bwMode="auto">
          <a:xfrm>
            <a:off x="5334000" y="1447800"/>
            <a:ext cx="3352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9" descr="C:\GWT\Bulletins\gphe3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8" t="20338" r="46153" b="27118"/>
          <a:stretch>
            <a:fillRect/>
          </a:stretch>
        </p:blipFill>
        <p:spPr bwMode="auto">
          <a:xfrm>
            <a:off x="1752600" y="1752600"/>
            <a:ext cx="2895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750828" y="5358476"/>
            <a:ext cx="2400300" cy="5514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Gluefree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0" y="5348010"/>
            <a:ext cx="2400300" cy="5514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Glued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11" name="Picture 10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7848600" cy="9144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Gaske</a:t>
            </a:r>
            <a:r>
              <a:rPr lang="en-US" dirty="0" smtClean="0">
                <a:solidFill>
                  <a:schemeClr val="bg1"/>
                </a:solidFill>
              </a:rPr>
              <a:t> Design sealing</a:t>
            </a:r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2819400" y="3048000"/>
            <a:ext cx="1600200" cy="381000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2228" name="AutoShape 4"/>
          <p:cNvSpPr>
            <a:spLocks noChangeArrowheads="1"/>
          </p:cNvSpPr>
          <p:nvPr/>
        </p:nvSpPr>
        <p:spPr bwMode="auto">
          <a:xfrm>
            <a:off x="3276600" y="2590800"/>
            <a:ext cx="1600200" cy="381000"/>
          </a:xfrm>
          <a:prstGeom prst="triangle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819400" y="3429000"/>
            <a:ext cx="16002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638800" y="3429000"/>
            <a:ext cx="1600200" cy="381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3581400" y="2590800"/>
            <a:ext cx="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4038600" y="2590800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3200400" y="2590800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>
            <a:off x="43434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28194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56388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60198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64008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67818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162800" y="2590800"/>
            <a:ext cx="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2971800" y="3886200"/>
            <a:ext cx="5715000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chemeClr val="tx1"/>
              </a:buClr>
              <a:buFont typeface="Wingdings" pitchFamily="2" charset="2"/>
              <a:buNone/>
            </a:pPr>
            <a:r>
              <a:rPr lang="en-US" b="1" dirty="0" smtClean="0"/>
              <a:t>plate                </a:t>
            </a:r>
            <a:r>
              <a:rPr lang="en-US" b="1" dirty="0" smtClean="0"/>
              <a:t>Others</a:t>
            </a:r>
            <a:endParaRPr lang="en-US" b="1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485900" y="381000"/>
            <a:ext cx="7848600" cy="914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Gasket Design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143000" y="1752600"/>
            <a:ext cx="3486150" cy="5514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850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Ridged Gaskets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410711" y="4678412"/>
            <a:ext cx="5998978" cy="15711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Higher sealing pressures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Better sealing of heat exchanger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Longer life and reliability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24" name="Picture 23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36812" y="361671"/>
            <a:ext cx="8229600" cy="1143000"/>
          </a:xfrm>
        </p:spPr>
        <p:txBody>
          <a:bodyPr/>
          <a:lstStyle/>
          <a:p>
            <a:r>
              <a:rPr lang="en-US" dirty="0" smtClean="0"/>
              <a:t>PHE Certifications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447800" y="1447800"/>
            <a:ext cx="6629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rgbClr val="FF0033"/>
              </a:buClr>
              <a:buSzPct val="75000"/>
              <a:buFont typeface="ZapfDingbats" pitchFamily="82" charset="0"/>
              <a:buNone/>
            </a:pPr>
            <a:endParaRPr lang="en-US" sz="2700" b="1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09600" y="1951038"/>
            <a:ext cx="5998978" cy="15711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ASME Section VIII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CRN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AHRI Performance Certification</a:t>
            </a:r>
          </a:p>
          <a:p>
            <a:pPr lvl="2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January 2015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7640" y="935414"/>
            <a:ext cx="6279776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 </a:t>
            </a:r>
            <a:r>
              <a:rPr lang="en-US" dirty="0" smtClean="0"/>
              <a:t>Models / Sizes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2590800"/>
            <a:ext cx="2667000" cy="312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183064" y="1539711"/>
          <a:ext cx="7368691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682"/>
                <a:gridCol w="208280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30981"/>
                <a:gridCol w="208280"/>
              </a:tblGrid>
              <a:tr h="3353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11"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1"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 rowSpan="10"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0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solidFill>
                          <a:srgbClr val="DD4B39"/>
                        </a:solidFill>
                        <a:effectLst/>
                      </a:endParaRPr>
                    </a:p>
                  </a:txBody>
                  <a:tcPr>
                    <a:noFill/>
                  </a:tcPr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9" gridSpan="5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9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9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 rowSpan="3"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7" grid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7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4" gridSpan="3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rowSpan="3"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3530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2" name="Donut 11"/>
          <p:cNvSpPr/>
          <p:nvPr/>
        </p:nvSpPr>
        <p:spPr>
          <a:xfrm>
            <a:off x="7315200" y="20574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Donut 15"/>
          <p:cNvSpPr/>
          <p:nvPr/>
        </p:nvSpPr>
        <p:spPr>
          <a:xfrm>
            <a:off x="8229600" y="20574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662787" y="56007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5257800" y="2733773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Donut 18"/>
          <p:cNvSpPr/>
          <p:nvPr/>
        </p:nvSpPr>
        <p:spPr>
          <a:xfrm>
            <a:off x="4495800" y="27432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Donut 19"/>
          <p:cNvSpPr/>
          <p:nvPr/>
        </p:nvSpPr>
        <p:spPr>
          <a:xfrm>
            <a:off x="3885807" y="5623719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3352800" y="5623719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3890521" y="34290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352800" y="34290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5867400" y="56084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Donut 24"/>
          <p:cNvSpPr/>
          <p:nvPr/>
        </p:nvSpPr>
        <p:spPr>
          <a:xfrm>
            <a:off x="6667500" y="2342953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Donut 25"/>
          <p:cNvSpPr/>
          <p:nvPr/>
        </p:nvSpPr>
        <p:spPr>
          <a:xfrm>
            <a:off x="5867400" y="2325278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5221271" y="56007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>
            <a:off x="4495800" y="56084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2388909" y="5688410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Donut 29"/>
          <p:cNvSpPr/>
          <p:nvPr/>
        </p:nvSpPr>
        <p:spPr>
          <a:xfrm>
            <a:off x="8224887" y="5600700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Donut 30"/>
          <p:cNvSpPr/>
          <p:nvPr/>
        </p:nvSpPr>
        <p:spPr>
          <a:xfrm>
            <a:off x="7322270" y="5584441"/>
            <a:ext cx="228600" cy="2286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329252" y="5835728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2824507" y="4509748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2824507" y="3416549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357487" y="3416549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2357486" y="4540540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Donut 36"/>
          <p:cNvSpPr/>
          <p:nvPr/>
        </p:nvSpPr>
        <p:spPr>
          <a:xfrm>
            <a:off x="2820578" y="5680869"/>
            <a:ext cx="195213" cy="190500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8" name="Donut 37"/>
          <p:cNvSpPr/>
          <p:nvPr/>
        </p:nvSpPr>
        <p:spPr>
          <a:xfrm>
            <a:off x="1681113" y="5808662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958026" y="5820503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0" name="Donut 39"/>
          <p:cNvSpPr/>
          <p:nvPr/>
        </p:nvSpPr>
        <p:spPr>
          <a:xfrm>
            <a:off x="1962740" y="4881513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Donut 40"/>
          <p:cNvSpPr/>
          <p:nvPr/>
        </p:nvSpPr>
        <p:spPr>
          <a:xfrm flipH="1" flipV="1">
            <a:off x="1676399" y="4876800"/>
            <a:ext cx="58133" cy="61388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2" name="Donut 41"/>
          <p:cNvSpPr/>
          <p:nvPr/>
        </p:nvSpPr>
        <p:spPr>
          <a:xfrm>
            <a:off x="1223913" y="5836999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3" name="Donut 42"/>
          <p:cNvSpPr/>
          <p:nvPr/>
        </p:nvSpPr>
        <p:spPr>
          <a:xfrm>
            <a:off x="1222341" y="5257800"/>
            <a:ext cx="80913" cy="56675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Donut 43"/>
          <p:cNvSpPr/>
          <p:nvPr/>
        </p:nvSpPr>
        <p:spPr>
          <a:xfrm flipH="1" flipV="1">
            <a:off x="1356947" y="5257800"/>
            <a:ext cx="45719" cy="45719"/>
          </a:xfrm>
          <a:prstGeom prst="don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7837" y="5442599"/>
            <a:ext cx="693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WP10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42065" y="5202087"/>
            <a:ext cx="69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WP20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WP21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44720" y="4950023"/>
            <a:ext cx="69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WP40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WP41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20959" y="3766017"/>
            <a:ext cx="693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WP45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5550" y="4149865"/>
            <a:ext cx="69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WP60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WP61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608727" y="3818818"/>
            <a:ext cx="69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WP80</a:t>
            </a:r>
          </a:p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WP81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19799" y="3503711"/>
            <a:ext cx="871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WP101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67600" y="3175522"/>
            <a:ext cx="76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WP140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20374" r="23241"/>
          <a:stretch/>
        </p:blipFill>
        <p:spPr>
          <a:xfrm>
            <a:off x="74647" y="1022730"/>
            <a:ext cx="1508884" cy="3762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0198" y="484207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74628" y="448386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499484" y="299733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10502" y="2990856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00600" y="2286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96000" y="1949215"/>
            <a:ext cx="5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07810" y="1579883"/>
            <a:ext cx="63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1689339" y="2513865"/>
            <a:ext cx="2457689" cy="40011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Connection Sizes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9" name="Picture 58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6023649"/>
            <a:ext cx="1600200" cy="8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2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r>
              <a:rPr lang="en-US" dirty="0" smtClean="0"/>
              <a:t>AHRI Performance Certification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7400" y="1447800"/>
            <a:ext cx="255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86200" y="3352800"/>
            <a:ext cx="4800600" cy="388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AHRI Certification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400 for Liquid to Liquid Heat Exchangers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Product listed 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www.ahridirectory.com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Guarantee of performance by third party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9" name="Picture 8" descr="AHRIcert_ww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8419"/>
            <a:ext cx="4110996" cy="127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0" y="6372741"/>
            <a:ext cx="2133600" cy="365125"/>
          </a:xfrm>
        </p:spPr>
        <p:txBody>
          <a:bodyPr/>
          <a:lstStyle/>
          <a:p>
            <a:r>
              <a:rPr lang="en-US" sz="2400" dirty="0" smtClean="0">
                <a:solidFill>
                  <a:srgbClr val="04617B">
                    <a:shade val="90000"/>
                  </a:srgbClr>
                </a:solidFill>
              </a:rPr>
              <a:t>10/15/2013</a:t>
            </a:r>
            <a:endParaRPr lang="en-US" sz="2400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7467601" cy="597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31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211888"/>
            <a:ext cx="23225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371" y="762000"/>
            <a:ext cx="8151813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6260" y="5052277"/>
            <a:ext cx="2761784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Fluids channeled in opposite directions on alternating plates for efficiency.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60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7487"/>
            <a:ext cx="8229600" cy="892603"/>
          </a:xfrm>
        </p:spPr>
        <p:txBody>
          <a:bodyPr>
            <a:normAutofit/>
          </a:bodyPr>
          <a:lstStyle/>
          <a:p>
            <a:r>
              <a:rPr lang="en-US" dirty="0" smtClean="0"/>
              <a:t>AHRI Performance Certification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447800" y="1447800"/>
            <a:ext cx="6629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srgbClr val="FF0033"/>
              </a:buClr>
              <a:buSzPct val="75000"/>
              <a:buFont typeface="ZapfDingbats" pitchFamily="82" charset="0"/>
              <a:buNone/>
            </a:pPr>
            <a:endParaRPr lang="en-US" sz="2700" b="1">
              <a:solidFill>
                <a:srgbClr val="000000"/>
              </a:solidFill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87400" y="1447800"/>
            <a:ext cx="2552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74558" y="3430205"/>
            <a:ext cx="4800600" cy="388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required by ASHRAE 90.1 and individual engineers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Applications that are exempt;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Glycol applications</a:t>
            </a:r>
          </a:p>
          <a:p>
            <a:pPr lvl="2">
              <a:buFont typeface="Wingdings" pitchFamily="2" charset="2"/>
              <a:buChar char="q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Flows over 2,000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ASHRAE 90.1 accepted by some states</a:t>
            </a: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q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3192" lvl="1" indent="0">
              <a:buNone/>
            </a:pPr>
            <a:endParaRPr lang="en-US" b="1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7200" y="2179674"/>
            <a:ext cx="3352800" cy="381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AHRIcert_ww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70320"/>
            <a:ext cx="4110996" cy="127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7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43870"/>
            <a:ext cx="7388352" cy="990600"/>
          </a:xfrm>
        </p:spPr>
        <p:txBody>
          <a:bodyPr/>
          <a:lstStyle/>
          <a:p>
            <a:pPr algn="l"/>
            <a:r>
              <a:rPr lang="en-US" dirty="0" smtClean="0"/>
              <a:t>Heat Transfer Products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3337" y="3581400"/>
            <a:ext cx="3054096" cy="1752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The End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620000" y="6402903"/>
            <a:ext cx="2133600" cy="365125"/>
          </a:xfrm>
        </p:spPr>
        <p:txBody>
          <a:bodyPr/>
          <a:lstStyle/>
          <a:p>
            <a:r>
              <a:rPr lang="en-US" sz="2400" dirty="0" smtClean="0"/>
              <a:t>10/15/2014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245" t="11666" r="8820" b="16265"/>
          <a:stretch/>
        </p:blipFill>
        <p:spPr>
          <a:xfrm>
            <a:off x="2590800" y="1221139"/>
            <a:ext cx="4177617" cy="5015593"/>
          </a:xfrm>
          <a:prstGeom prst="rect">
            <a:avLst/>
          </a:prstGeom>
        </p:spPr>
      </p:pic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1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743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6" name="Picture 4" descr="SB_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43198"/>
            <a:ext cx="58674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228600" y="1676399"/>
            <a:ext cx="3048000" cy="4054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Plates are parallel or same side flow (not diagonal)</a:t>
            </a:r>
          </a:p>
          <a:p>
            <a:pPr lvl="1">
              <a:buFont typeface="Wingdings" pitchFamily="2" charset="2"/>
              <a:buChar char="q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Rotating plate 180° puts flow on opposite side and direction</a:t>
            </a:r>
          </a:p>
          <a:p>
            <a:pPr marL="393192" lvl="1" indent="0">
              <a:buNone/>
            </a:pPr>
            <a:endParaRPr lang="en-US" b="1" dirty="0" smtClean="0"/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7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819912"/>
          </a:xfrm>
        </p:spPr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52282"/>
            <a:ext cx="3581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1501" y="1981200"/>
            <a:ext cx="3124200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rgbClr val="333333"/>
                </a:solidFill>
                <a:latin typeface="Arial"/>
              </a:rPr>
              <a:t>High turbulence</a:t>
            </a:r>
          </a:p>
          <a:p>
            <a:pPr marL="342900" lvl="0" indent="-34290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rgbClr val="333333"/>
                </a:solidFill>
                <a:latin typeface="Arial"/>
              </a:rPr>
              <a:t>True counter current flow path</a:t>
            </a:r>
          </a:p>
          <a:p>
            <a:pPr marL="342900" lvl="0" indent="-34290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rgbClr val="333333"/>
                </a:solidFill>
                <a:latin typeface="Arial"/>
              </a:rPr>
              <a:t>Low </a:t>
            </a:r>
            <a:r>
              <a:rPr lang="en-US" sz="2400" kern="0" dirty="0" smtClean="0">
                <a:solidFill>
                  <a:srgbClr val="333333"/>
                </a:solidFill>
                <a:latin typeface="Arial"/>
              </a:rPr>
              <a:t>fouling from scouring action of flow</a:t>
            </a:r>
            <a:endParaRPr lang="en-US" sz="2400" kern="0" dirty="0">
              <a:solidFill>
                <a:srgbClr val="333333"/>
              </a:solidFill>
              <a:latin typeface="Arial"/>
            </a:endParaRPr>
          </a:p>
          <a:p>
            <a:pPr marL="342900" lvl="0" indent="-34290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rgbClr val="333333"/>
                </a:solidFill>
                <a:latin typeface="Arial"/>
              </a:rPr>
              <a:t>Highest heat transfer coefficients</a:t>
            </a:r>
          </a:p>
        </p:txBody>
      </p:sp>
      <p:pic>
        <p:nvPicPr>
          <p:cNvPr id="6" name="Picture 5" descr="logo flof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7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72400" cy="1143000"/>
          </a:xfrm>
        </p:spPr>
        <p:txBody>
          <a:bodyPr/>
          <a:lstStyle/>
          <a:p>
            <a:r>
              <a:rPr lang="en-US" dirty="0" smtClean="0"/>
              <a:t>Heat Transfer Coefficients</a:t>
            </a:r>
            <a:endParaRPr lang="en-US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031358" y="1985862"/>
            <a:ext cx="7543800" cy="198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defRPr sz="16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88925" indent="-174625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2pPr>
            <a:lvl3pPr marL="576263" indent="-173038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3pPr>
            <a:lvl4pPr marL="865188" indent="-174625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4pPr>
            <a:lvl5pPr marL="1143000" indent="-163513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5pPr>
            <a:lvl6pPr marL="1600200" indent="-163513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6pPr>
            <a:lvl7pPr marL="2057400" indent="-163513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7pPr>
            <a:lvl8pPr marL="2514600" indent="-163513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8pPr>
            <a:lvl9pPr marL="2971800" indent="-163513" algn="l" rtl="0" eaLnBrk="0" fontAlgn="base" hangingPunct="0">
              <a:lnSpc>
                <a:spcPct val="95000"/>
              </a:lnSpc>
              <a:spcBef>
                <a:spcPct val="5000"/>
              </a:spcBef>
              <a:spcAft>
                <a:spcPct val="30000"/>
              </a:spcAft>
              <a:buClr>
                <a:srgbClr val="333333"/>
              </a:buClr>
              <a:buChar char="•"/>
              <a:defRPr sz="1400">
                <a:solidFill>
                  <a:srgbClr val="333333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en-US" sz="2400" b="0" kern="0" dirty="0" smtClean="0">
                <a:solidFill>
                  <a:srgbClr val="333333"/>
                </a:solidFill>
                <a:latin typeface="Arial"/>
              </a:rPr>
              <a:t>Heat </a:t>
            </a:r>
            <a:r>
              <a:rPr lang="en-US" sz="2400" b="0" kern="0" dirty="0">
                <a:solidFill>
                  <a:srgbClr val="333333"/>
                </a:solidFill>
                <a:latin typeface="Arial"/>
              </a:rPr>
              <a:t>transfer coefficients</a:t>
            </a:r>
            <a:r>
              <a:rPr lang="en-US" sz="2400" b="0" kern="0" dirty="0" smtClean="0">
                <a:solidFill>
                  <a:srgbClr val="333333"/>
                </a:solidFill>
                <a:latin typeface="Arial"/>
              </a:rPr>
              <a:t>: Btu </a:t>
            </a:r>
            <a:r>
              <a:rPr lang="en-US" sz="2400" b="0" kern="0" dirty="0">
                <a:solidFill>
                  <a:srgbClr val="333333"/>
                </a:solidFill>
                <a:latin typeface="Arial"/>
              </a:rPr>
              <a:t>/ </a:t>
            </a:r>
            <a:r>
              <a:rPr lang="en-US" sz="2400" b="0" kern="0" dirty="0" err="1">
                <a:solidFill>
                  <a:srgbClr val="333333"/>
                </a:solidFill>
                <a:latin typeface="Arial"/>
              </a:rPr>
              <a:t>Hr</a:t>
            </a:r>
            <a:r>
              <a:rPr lang="en-US" sz="2400" b="0" kern="0" dirty="0">
                <a:solidFill>
                  <a:srgbClr val="333333"/>
                </a:solidFill>
                <a:latin typeface="Arial"/>
              </a:rPr>
              <a:t> – Ft2 - F</a:t>
            </a:r>
          </a:p>
          <a:p>
            <a:pPr marL="0" indent="0">
              <a:buFont typeface="Wingdings" pitchFamily="2" charset="2"/>
              <a:buNone/>
            </a:pPr>
            <a:r>
              <a:rPr lang="en-US" sz="2400" b="0" kern="0" dirty="0" smtClean="0">
                <a:solidFill>
                  <a:srgbClr val="333333"/>
                </a:solidFill>
                <a:latin typeface="Arial"/>
              </a:rPr>
              <a:t>	</a:t>
            </a:r>
          </a:p>
          <a:p>
            <a:pPr marL="0" indent="0"/>
            <a:r>
              <a:rPr lang="en-US" sz="2400" b="0" u="sng" kern="0" dirty="0" smtClean="0">
                <a:solidFill>
                  <a:srgbClr val="333333"/>
                </a:solidFill>
                <a:latin typeface="Arial"/>
              </a:rPr>
              <a:t>Application		S &amp; T		Plate	</a:t>
            </a:r>
          </a:p>
          <a:p>
            <a:pPr marL="0" indent="0"/>
            <a:r>
              <a:rPr lang="en-US" sz="2400" b="0" kern="0" dirty="0" smtClean="0">
                <a:solidFill>
                  <a:srgbClr val="333333"/>
                </a:solidFill>
                <a:latin typeface="Arial"/>
              </a:rPr>
              <a:t>Water/Water		400-500	1400-1500</a:t>
            </a:r>
          </a:p>
          <a:p>
            <a:pPr marL="0" indent="0"/>
            <a:endParaRPr lang="en-US" sz="2000" kern="0" dirty="0">
              <a:solidFill>
                <a:srgbClr val="333333"/>
              </a:solidFill>
              <a:latin typeface="Arial"/>
            </a:endParaRPr>
          </a:p>
          <a:p>
            <a:pPr marL="0" indent="0">
              <a:buFont typeface="Wingdings" pitchFamily="2" charset="2"/>
              <a:buNone/>
            </a:pPr>
            <a:endParaRPr lang="en-US" sz="2400" kern="0" dirty="0" smtClean="0">
              <a:solidFill>
                <a:srgbClr val="333333"/>
              </a:solidFill>
              <a:latin typeface="Arial"/>
            </a:endParaRPr>
          </a:p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solidFill>
                  <a:srgbClr val="DA1C3F"/>
                </a:solidFill>
                <a:latin typeface="Arial"/>
              </a:rPr>
              <a:t>											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4426721"/>
            <a:ext cx="8229600" cy="16007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2075" tIns="46038" rIns="92075" bIns="46038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heat transfer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coeffecients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mean lower surface area and lower cost</a:t>
            </a:r>
          </a:p>
          <a:p>
            <a:pPr lvl="1">
              <a:buFont typeface="Wingdings" pitchFamily="2" charset="2"/>
              <a:buChar char="q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coeffecients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lmtd’s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result in lower surface area and cost – see next page</a:t>
            </a:r>
          </a:p>
          <a:p>
            <a:pPr marL="393192" lvl="1" indent="0">
              <a:buNone/>
            </a:pPr>
            <a:endParaRPr lang="en-US" b="1" dirty="0" smtClean="0"/>
          </a:p>
          <a:p>
            <a:pPr marL="393192" lvl="1" indent="0">
              <a:buNone/>
            </a:pPr>
            <a:endParaRPr lang="en-US" dirty="0" smtClean="0"/>
          </a:p>
        </p:txBody>
      </p:sp>
      <p:pic>
        <p:nvPicPr>
          <p:cNvPr id="8" name="Picture 7" descr="logo flof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867400"/>
            <a:ext cx="189987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49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534400" cy="896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Drivers: Coefficient &amp; Temperature Difference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14350" y="2286000"/>
            <a:ext cx="8115300" cy="3946525"/>
          </a:xfrm>
          <a:prstGeom prst="rect">
            <a:avLst/>
          </a:prstGeom>
          <a:noFill/>
        </p:spPr>
        <p:txBody>
          <a:bodyPr vert="horz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BD0D9"/>
              </a:buClr>
              <a:buFontTx/>
              <a:buNone/>
            </a:pP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Surface Area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=            Q                   =</a:t>
            </a: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x   LMTD</a:t>
            </a:r>
          </a:p>
          <a:p>
            <a:pPr>
              <a:buClr>
                <a:srgbClr val="0BD0D9"/>
              </a:buClr>
              <a:buFontTx/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 = Heat transfer duty = Btu/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BD0D9"/>
              </a:buClr>
              <a:buFontTx/>
              <a:buNone/>
            </a:pPr>
            <a:r>
              <a:rPr lang="en-US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Overall heat transfer coefficient = Btu/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hr.sqft.F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LMTD = Log mean temperature difference = °F</a:t>
            </a: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   = (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Thot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–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Tcold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out ) – (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Thot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out –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Tcold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)</a:t>
            </a: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Thot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–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Tcold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out ) </a:t>
            </a:r>
          </a:p>
          <a:p>
            <a:pPr>
              <a:buClr>
                <a:srgbClr val="0BD0D9"/>
              </a:buClr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	 (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Thot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out – </a:t>
            </a:r>
            <a:r>
              <a:rPr lang="en-US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Tcold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) </a:t>
            </a:r>
          </a:p>
          <a:p>
            <a:pPr>
              <a:lnSpc>
                <a:spcPct val="90000"/>
              </a:lnSpc>
              <a:buClr>
                <a:srgbClr val="0BD0D9"/>
              </a:buClr>
              <a:buFontTx/>
              <a:buNone/>
            </a:pPr>
            <a:endParaRPr lang="en-US" sz="2800" dirty="0" smtClean="0">
              <a:solidFill>
                <a:prstClr val="white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 flipV="1">
            <a:off x="3048000" y="2743200"/>
            <a:ext cx="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4114800" y="2743200"/>
            <a:ext cx="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6096000" y="2286000"/>
            <a:ext cx="0" cy="379413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311153" y="1691481"/>
            <a:ext cx="685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10000"/>
              </a:spcAft>
              <a:buClr>
                <a:prstClr val="black"/>
              </a:buClr>
              <a:buFont typeface="Wingdings" pitchFamily="2" charset="2"/>
              <a:buNone/>
            </a:pPr>
            <a:r>
              <a:rPr lang="en-US" sz="7200" b="1" dirty="0">
                <a:solidFill>
                  <a:srgbClr val="33CC33"/>
                </a:solidFill>
                <a:ea typeface="MS PGothic" pitchFamily="34" charset="-128"/>
              </a:rPr>
              <a:t>$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2983593" y="2652713"/>
            <a:ext cx="2171700" cy="127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11189" y="5105400"/>
            <a:ext cx="5611812" cy="25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3475645" y="5549153"/>
            <a:ext cx="28829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 descr="logo flofa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693341"/>
            <a:ext cx="2233697" cy="1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8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675</TotalTime>
  <Words>1256</Words>
  <Application>Microsoft Office PowerPoint</Application>
  <PresentationFormat>On-screen Show (4:3)</PresentationFormat>
  <Paragraphs>361</Paragraphs>
  <Slides>51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Flow</vt:lpstr>
      <vt:lpstr>Acrobat Document</vt:lpstr>
      <vt:lpstr>Bitmap Image</vt:lpstr>
      <vt:lpstr>Heat Transfer</vt:lpstr>
      <vt:lpstr>Plate Heat Exchangers - Plate</vt:lpstr>
      <vt:lpstr>What is best heat transfer choice?</vt:lpstr>
      <vt:lpstr>What is best choice?</vt:lpstr>
      <vt:lpstr>Slide 5</vt:lpstr>
      <vt:lpstr>How it works</vt:lpstr>
      <vt:lpstr>How it works</vt:lpstr>
      <vt:lpstr>Heat Transfer Coefficients</vt:lpstr>
      <vt:lpstr>Drivers: Coefficient &amp; Temperature Difference</vt:lpstr>
      <vt:lpstr>Flow Arrangement – One Pass</vt:lpstr>
      <vt:lpstr>Flow Arrangement – Multi Pass</vt:lpstr>
      <vt:lpstr>Two corrugation types; H, L</vt:lpstr>
      <vt:lpstr>Flow Path</vt:lpstr>
      <vt:lpstr>PHE Benefits</vt:lpstr>
      <vt:lpstr>Factors in Choosing a PHE</vt:lpstr>
      <vt:lpstr>Pressure / Temperature Limits</vt:lpstr>
      <vt:lpstr>Temperature Crossing and Approach</vt:lpstr>
      <vt:lpstr>Temperature Crossing</vt:lpstr>
      <vt:lpstr>PHE Benefits</vt:lpstr>
      <vt:lpstr>Corrosive Fluids</vt:lpstr>
      <vt:lpstr>Particles in the Fluids</vt:lpstr>
      <vt:lpstr>In Line Port Strainers</vt:lpstr>
      <vt:lpstr>Fouling Factors / Cleanability</vt:lpstr>
      <vt:lpstr>Fouling Factors</vt:lpstr>
      <vt:lpstr>Fouling Factors</vt:lpstr>
      <vt:lpstr>Frame Construction</vt:lpstr>
      <vt:lpstr>Frame Construction</vt:lpstr>
      <vt:lpstr>Frame Features</vt:lpstr>
      <vt:lpstr>Connection Types</vt:lpstr>
      <vt:lpstr>Frame Features</vt:lpstr>
      <vt:lpstr>Frame Features</vt:lpstr>
      <vt:lpstr>PHE Benefits</vt:lpstr>
      <vt:lpstr>Optional Construction</vt:lpstr>
      <vt:lpstr>Advantage: Plates are key</vt:lpstr>
      <vt:lpstr>The Plate</vt:lpstr>
      <vt:lpstr>Plate Depth determines;</vt:lpstr>
      <vt:lpstr>Advantage: Plates</vt:lpstr>
      <vt:lpstr>Tightening Dimension</vt:lpstr>
      <vt:lpstr>Plates</vt:lpstr>
      <vt:lpstr>Plate Design</vt:lpstr>
      <vt:lpstr>Plate Design</vt:lpstr>
      <vt:lpstr>Double Wall Plate Geometry</vt:lpstr>
      <vt:lpstr>Gasket Materials</vt:lpstr>
      <vt:lpstr>Gasket Design</vt:lpstr>
      <vt:lpstr>Gluefree Gaskets</vt:lpstr>
      <vt:lpstr>Gaske Design sealing</vt:lpstr>
      <vt:lpstr>PHE Certifications</vt:lpstr>
      <vt:lpstr>Plate Models / Sizes</vt:lpstr>
      <vt:lpstr>AHRI Performance Certification</vt:lpstr>
      <vt:lpstr>AHRI Performance Certification</vt:lpstr>
      <vt:lpstr>Heat Transfer Products</vt:lpstr>
    </vt:vector>
  </TitlesOfParts>
  <Company>SUNY Campus Agreement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Transfer</dc:title>
  <dc:creator>Maureen</dc:creator>
  <cp:lastModifiedBy>marc gauvreau</cp:lastModifiedBy>
  <cp:revision>82</cp:revision>
  <cp:lastPrinted>2014-10-23T17:12:00Z</cp:lastPrinted>
  <dcterms:created xsi:type="dcterms:W3CDTF">2013-10-15T19:54:39Z</dcterms:created>
  <dcterms:modified xsi:type="dcterms:W3CDTF">2018-10-24T16:33:56Z</dcterms:modified>
</cp:coreProperties>
</file>